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4.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theme/themeOverride5.xml" ContentType="application/vnd.openxmlformats-officedocument.themeOverr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6.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theme/themeOverride7.xml" ContentType="application/vnd.openxmlformats-officedocument.themeOverr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8.xml" ContentType="application/vnd.openxmlformats-officedocument.themeOverride+xml"/>
  <Override PartName="/ppt/notesSlides/notesSlide5.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9.xml" ContentType="application/vnd.openxmlformats-officedocument.themeOverr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10.xml" ContentType="application/vnd.openxmlformats-officedocument.themeOverride+xml"/>
  <Override PartName="/ppt/charts/chart15.xml" ContentType="application/vnd.openxmlformats-officedocument.drawingml.chart+xml"/>
  <Override PartName="/ppt/theme/themeOverride11.xml" ContentType="application/vnd.openxmlformats-officedocument.themeOverride+xml"/>
  <Override PartName="/ppt/notesSlides/notesSlide6.xml" ContentType="application/vnd.openxmlformats-officedocument.presentationml.notesSlide+xml"/>
  <Override PartName="/ppt/charts/chart16.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12.xml" ContentType="application/vnd.openxmlformats-officedocument.themeOverride+xml"/>
  <Override PartName="/ppt/charts/chart17.xml" ContentType="application/vnd.openxmlformats-officedocument.drawingml.chart+xml"/>
  <Override PartName="/ppt/theme/themeOverride13.xml" ContentType="application/vnd.openxmlformats-officedocument.themeOverride+xml"/>
  <Override PartName="/ppt/charts/chart18.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1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 id="2147483703" r:id="rId2"/>
  </p:sldMasterIdLst>
  <p:notesMasterIdLst>
    <p:notesMasterId r:id="rId14"/>
  </p:notesMasterIdLst>
  <p:handoutMasterIdLst>
    <p:handoutMasterId r:id="rId15"/>
  </p:handoutMasterIdLst>
  <p:sldIdLst>
    <p:sldId id="256" r:id="rId3"/>
    <p:sldId id="792" r:id="rId4"/>
    <p:sldId id="794" r:id="rId5"/>
    <p:sldId id="793" r:id="rId6"/>
    <p:sldId id="791" r:id="rId7"/>
    <p:sldId id="783" r:id="rId8"/>
    <p:sldId id="787" r:id="rId9"/>
    <p:sldId id="788" r:id="rId10"/>
    <p:sldId id="789" r:id="rId11"/>
    <p:sldId id="784" r:id="rId12"/>
    <p:sldId id="274" r:id="rId13"/>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FB1B6A-BD02-4CA8-BE77-8D38FE3B3FAD}">
          <p14:sldIdLst>
            <p14:sldId id="256"/>
            <p14:sldId id="792"/>
            <p14:sldId id="794"/>
            <p14:sldId id="793"/>
            <p14:sldId id="791"/>
            <p14:sldId id="783"/>
            <p14:sldId id="787"/>
            <p14:sldId id="788"/>
            <p14:sldId id="789"/>
            <p14:sldId id="784"/>
            <p14:sldId id="27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F376966-0798-3270-2C99-8965AF55FE47}" name="Oluwaseun Olaoye" initials="OO" userId="S::oluwaseun.olaoye@panafricancapitalholdings.com::649915bf-4471-4805-ae5d-a896e7c628c5" providerId="AD"/>
  <p188:author id="{74490B91-8326-7A76-6DF7-1777A6D2FF6D}" name="Kabir Hassan" initials="KH" userId="S::kabir.hassan@panafricancapitalholdings.com::e2a1dc45-7023-45db-8158-702e4a9b6db3" providerId="AD"/>
  <p188:author id="{481F18BC-DC63-3718-654D-93A1FBDBB7FA}" name="Ebunoluwa Pelemo" initials="EP" userId="S-1-5-21-3467469515-2025814364-2741954868-147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139"/>
    <a:srgbClr val="00133A"/>
    <a:srgbClr val="00486C"/>
    <a:srgbClr val="66FFFF"/>
    <a:srgbClr val="00FF00"/>
    <a:srgbClr val="003D5C"/>
    <a:srgbClr val="00406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61B57-CE75-49D1-8CCF-0173C98E6CF0}" v="51" dt="2025-03-10T15:03:09.2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47" autoAdjust="0"/>
  </p:normalViewPr>
  <p:slideViewPr>
    <p:cSldViewPr snapToGrid="0">
      <p:cViewPr varScale="1">
        <p:scale>
          <a:sx n="59" d="100"/>
          <a:sy n="59" d="100"/>
        </p:scale>
        <p:origin x="94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is Iyebutemeh" userId="cfcbbd08-a957-410f-9d05-d7830a81ff8d" providerId="ADAL" clId="{82C61B57-CE75-49D1-8CCF-0173C98E6CF0}"/>
    <pc:docChg chg="undo custSel modSld">
      <pc:chgData name="Francis Iyebutemeh" userId="cfcbbd08-a957-410f-9d05-d7830a81ff8d" providerId="ADAL" clId="{82C61B57-CE75-49D1-8CCF-0173C98E6CF0}" dt="2025-03-10T15:03:18.363" v="886" actId="14100"/>
      <pc:docMkLst>
        <pc:docMk/>
      </pc:docMkLst>
      <pc:sldChg chg="addSp delSp modSp mod">
        <pc:chgData name="Francis Iyebutemeh" userId="cfcbbd08-a957-410f-9d05-d7830a81ff8d" providerId="ADAL" clId="{82C61B57-CE75-49D1-8CCF-0173C98E6CF0}" dt="2025-03-10T15:00:26.053" v="877" actId="14100"/>
        <pc:sldMkLst>
          <pc:docMk/>
          <pc:sldMk cId="1167499186" sldId="783"/>
        </pc:sldMkLst>
        <pc:spChg chg="mod">
          <ac:chgData name="Francis Iyebutemeh" userId="cfcbbd08-a957-410f-9d05-d7830a81ff8d" providerId="ADAL" clId="{82C61B57-CE75-49D1-8CCF-0173C98E6CF0}" dt="2025-03-09T09:55:01.555" v="431" actId="20577"/>
          <ac:spMkLst>
            <pc:docMk/>
            <pc:sldMk cId="1167499186" sldId="783"/>
            <ac:spMk id="7" creationId="{B5C7AF14-6083-41C9-BEBF-EF53C10D0EF0}"/>
          </ac:spMkLst>
        </pc:spChg>
        <pc:spChg chg="mod">
          <ac:chgData name="Francis Iyebutemeh" userId="cfcbbd08-a957-410f-9d05-d7830a81ff8d" providerId="ADAL" clId="{82C61B57-CE75-49D1-8CCF-0173C98E6CF0}" dt="2025-03-09T09:54:04.481" v="390" actId="20577"/>
          <ac:spMkLst>
            <pc:docMk/>
            <pc:sldMk cId="1167499186" sldId="783"/>
            <ac:spMk id="13" creationId="{016EADFC-2076-4063-914C-3F8F467C9879}"/>
          </ac:spMkLst>
        </pc:spChg>
        <pc:graphicFrameChg chg="del">
          <ac:chgData name="Francis Iyebutemeh" userId="cfcbbd08-a957-410f-9d05-d7830a81ff8d" providerId="ADAL" clId="{82C61B57-CE75-49D1-8CCF-0173C98E6CF0}" dt="2025-03-09T09:44:22.487" v="285" actId="478"/>
          <ac:graphicFrameMkLst>
            <pc:docMk/>
            <pc:sldMk cId="1167499186" sldId="783"/>
            <ac:graphicFrameMk id="2" creationId="{7E92F626-54CE-A4F7-10A0-17FDDB4E9DB9}"/>
          </ac:graphicFrameMkLst>
        </pc:graphicFrameChg>
        <pc:graphicFrameChg chg="add del mod modGraphic">
          <ac:chgData name="Francis Iyebutemeh" userId="cfcbbd08-a957-410f-9d05-d7830a81ff8d" providerId="ADAL" clId="{82C61B57-CE75-49D1-8CCF-0173C98E6CF0}" dt="2025-03-10T14:59:22.347" v="866" actId="478"/>
          <ac:graphicFrameMkLst>
            <pc:docMk/>
            <pc:sldMk cId="1167499186" sldId="783"/>
            <ac:graphicFrameMk id="2" creationId="{EB302393-18F1-135C-13C0-8E321AB17668}"/>
          </ac:graphicFrameMkLst>
        </pc:graphicFrameChg>
        <pc:graphicFrameChg chg="mod modGraphic">
          <ac:chgData name="Francis Iyebutemeh" userId="cfcbbd08-a957-410f-9d05-d7830a81ff8d" providerId="ADAL" clId="{82C61B57-CE75-49D1-8CCF-0173C98E6CF0}" dt="2025-03-09T09:48:47.745" v="334" actId="14100"/>
          <ac:graphicFrameMkLst>
            <pc:docMk/>
            <pc:sldMk cId="1167499186" sldId="783"/>
            <ac:graphicFrameMk id="3" creationId="{C4CD1124-9B61-2ECF-9050-A4292DFBE576}"/>
          </ac:graphicFrameMkLst>
        </pc:graphicFrameChg>
        <pc:graphicFrameChg chg="add del">
          <ac:chgData name="Francis Iyebutemeh" userId="cfcbbd08-a957-410f-9d05-d7830a81ff8d" providerId="ADAL" clId="{82C61B57-CE75-49D1-8CCF-0173C98E6CF0}" dt="2025-03-09T09:43:41.462" v="282" actId="478"/>
          <ac:graphicFrameMkLst>
            <pc:docMk/>
            <pc:sldMk cId="1167499186" sldId="783"/>
            <ac:graphicFrameMk id="5" creationId="{CF476A71-A981-CCE2-0872-3CE39DF1D71B}"/>
          </ac:graphicFrameMkLst>
        </pc:graphicFrameChg>
        <pc:graphicFrameChg chg="add mod modGraphic">
          <ac:chgData name="Francis Iyebutemeh" userId="cfcbbd08-a957-410f-9d05-d7830a81ff8d" providerId="ADAL" clId="{82C61B57-CE75-49D1-8CCF-0173C98E6CF0}" dt="2025-03-09T09:42:44.818" v="280" actId="1076"/>
          <ac:graphicFrameMkLst>
            <pc:docMk/>
            <pc:sldMk cId="1167499186" sldId="783"/>
            <ac:graphicFrameMk id="6" creationId="{26B73610-2F22-70F5-8C06-0C4A184ADB06}"/>
          </ac:graphicFrameMkLst>
        </pc:graphicFrameChg>
        <pc:graphicFrameChg chg="add mod modGraphic">
          <ac:chgData name="Francis Iyebutemeh" userId="cfcbbd08-a957-410f-9d05-d7830a81ff8d" providerId="ADAL" clId="{82C61B57-CE75-49D1-8CCF-0173C98E6CF0}" dt="2025-03-10T15:00:26.053" v="877" actId="14100"/>
          <ac:graphicFrameMkLst>
            <pc:docMk/>
            <pc:sldMk cId="1167499186" sldId="783"/>
            <ac:graphicFrameMk id="6" creationId="{75EE2D82-5D54-CE4D-819B-8B1BA0591FA9}"/>
          </ac:graphicFrameMkLst>
        </pc:graphicFrameChg>
        <pc:graphicFrameChg chg="add mod">
          <ac:chgData name="Francis Iyebutemeh" userId="cfcbbd08-a957-410f-9d05-d7830a81ff8d" providerId="ADAL" clId="{82C61B57-CE75-49D1-8CCF-0173C98E6CF0}" dt="2025-03-09T09:43:53.357" v="284" actId="1076"/>
          <ac:graphicFrameMkLst>
            <pc:docMk/>
            <pc:sldMk cId="1167499186" sldId="783"/>
            <ac:graphicFrameMk id="8" creationId="{466B3808-8F59-064D-2D6F-C993E376AFED}"/>
          </ac:graphicFrameMkLst>
        </pc:graphicFrameChg>
        <pc:graphicFrameChg chg="add del mod modGraphic">
          <ac:chgData name="Francis Iyebutemeh" userId="cfcbbd08-a957-410f-9d05-d7830a81ff8d" providerId="ADAL" clId="{82C61B57-CE75-49D1-8CCF-0173C98E6CF0}" dt="2025-03-10T15:00:04.804" v="872" actId="478"/>
          <ac:graphicFrameMkLst>
            <pc:docMk/>
            <pc:sldMk cId="1167499186" sldId="783"/>
            <ac:graphicFrameMk id="9" creationId="{2D6931BA-688A-E3B8-307A-88A36C4FFBC3}"/>
          </ac:graphicFrameMkLst>
        </pc:graphicFrameChg>
        <pc:graphicFrameChg chg="del">
          <ac:chgData name="Francis Iyebutemeh" userId="cfcbbd08-a957-410f-9d05-d7830a81ff8d" providerId="ADAL" clId="{82C61B57-CE75-49D1-8CCF-0173C98E6CF0}" dt="2025-03-09T09:44:53.962" v="290" actId="478"/>
          <ac:graphicFrameMkLst>
            <pc:docMk/>
            <pc:sldMk cId="1167499186" sldId="783"/>
            <ac:graphicFrameMk id="10" creationId="{18E814A1-1894-47C3-8928-1B089F38B40F}"/>
          </ac:graphicFrameMkLst>
        </pc:graphicFrameChg>
        <pc:graphicFrameChg chg="add mod">
          <ac:chgData name="Francis Iyebutemeh" userId="cfcbbd08-a957-410f-9d05-d7830a81ff8d" providerId="ADAL" clId="{82C61B57-CE75-49D1-8CCF-0173C98E6CF0}" dt="2025-03-09T09:45:25.691" v="299" actId="14100"/>
          <ac:graphicFrameMkLst>
            <pc:docMk/>
            <pc:sldMk cId="1167499186" sldId="783"/>
            <ac:graphicFrameMk id="11" creationId="{18E814A1-1894-47C3-8928-1B089F38B40F}"/>
          </ac:graphicFrameMkLst>
        </pc:graphicFrameChg>
        <pc:graphicFrameChg chg="add del mod modGraphic">
          <ac:chgData name="Francis Iyebutemeh" userId="cfcbbd08-a957-410f-9d05-d7830a81ff8d" providerId="ADAL" clId="{82C61B57-CE75-49D1-8CCF-0173C98E6CF0}" dt="2025-03-09T09:46:31.882" v="310" actId="478"/>
          <ac:graphicFrameMkLst>
            <pc:docMk/>
            <pc:sldMk cId="1167499186" sldId="783"/>
            <ac:graphicFrameMk id="12" creationId="{A14232AB-F0B6-F785-A793-021B9BDCA35F}"/>
          </ac:graphicFrameMkLst>
        </pc:graphicFrameChg>
        <pc:graphicFrameChg chg="add del mod">
          <ac:chgData name="Francis Iyebutemeh" userId="cfcbbd08-a957-410f-9d05-d7830a81ff8d" providerId="ADAL" clId="{82C61B57-CE75-49D1-8CCF-0173C98E6CF0}" dt="2025-03-10T14:59:12.579" v="863" actId="478"/>
          <ac:graphicFrameMkLst>
            <pc:docMk/>
            <pc:sldMk cId="1167499186" sldId="783"/>
            <ac:graphicFrameMk id="14" creationId="{B0053C79-5C88-8803-7271-CED522B9E2CA}"/>
          </ac:graphicFrameMkLst>
        </pc:graphicFrameChg>
        <pc:graphicFrameChg chg="add mod">
          <ac:chgData name="Francis Iyebutemeh" userId="cfcbbd08-a957-410f-9d05-d7830a81ff8d" providerId="ADAL" clId="{82C61B57-CE75-49D1-8CCF-0173C98E6CF0}" dt="2025-03-09T09:48:18.955" v="331"/>
          <ac:graphicFrameMkLst>
            <pc:docMk/>
            <pc:sldMk cId="1167499186" sldId="783"/>
            <ac:graphicFrameMk id="15" creationId="{56487AA2-6B10-4FB5-8AF2-89741EA1FE42}"/>
          </ac:graphicFrameMkLst>
        </pc:graphicFrameChg>
        <pc:graphicFrameChg chg="del">
          <ac:chgData name="Francis Iyebutemeh" userId="cfcbbd08-a957-410f-9d05-d7830a81ff8d" providerId="ADAL" clId="{82C61B57-CE75-49D1-8CCF-0173C98E6CF0}" dt="2025-03-09T09:45:46.676" v="300" actId="478"/>
          <ac:graphicFrameMkLst>
            <pc:docMk/>
            <pc:sldMk cId="1167499186" sldId="783"/>
            <ac:graphicFrameMk id="16" creationId="{8857AD18-AE85-66E5-C099-F37FCCBA3DDC}"/>
          </ac:graphicFrameMkLst>
        </pc:graphicFrameChg>
        <pc:graphicFrameChg chg="add mod">
          <ac:chgData name="Francis Iyebutemeh" userId="cfcbbd08-a957-410f-9d05-d7830a81ff8d" providerId="ADAL" clId="{82C61B57-CE75-49D1-8CCF-0173C98E6CF0}" dt="2025-03-09T09:48:30.275" v="333" actId="14100"/>
          <ac:graphicFrameMkLst>
            <pc:docMk/>
            <pc:sldMk cId="1167499186" sldId="783"/>
            <ac:graphicFrameMk id="17" creationId="{FF35FB4A-F638-4CC4-B812-057B9AC0C2BF}"/>
          </ac:graphicFrameMkLst>
        </pc:graphicFrameChg>
        <pc:graphicFrameChg chg="del">
          <ac:chgData name="Francis Iyebutemeh" userId="cfcbbd08-a957-410f-9d05-d7830a81ff8d" providerId="ADAL" clId="{82C61B57-CE75-49D1-8CCF-0173C98E6CF0}" dt="2025-03-09T09:47:27.595" v="317" actId="478"/>
          <ac:graphicFrameMkLst>
            <pc:docMk/>
            <pc:sldMk cId="1167499186" sldId="783"/>
            <ac:graphicFrameMk id="18" creationId="{56487AA2-6B10-4FB5-8AF2-89741EA1FE42}"/>
          </ac:graphicFrameMkLst>
        </pc:graphicFrameChg>
        <pc:graphicFrameChg chg="del">
          <ac:chgData name="Francis Iyebutemeh" userId="cfcbbd08-a957-410f-9d05-d7830a81ff8d" providerId="ADAL" clId="{82C61B57-CE75-49D1-8CCF-0173C98E6CF0}" dt="2025-03-09T09:47:57.375" v="326" actId="478"/>
          <ac:graphicFrameMkLst>
            <pc:docMk/>
            <pc:sldMk cId="1167499186" sldId="783"/>
            <ac:graphicFrameMk id="19" creationId="{FF35FB4A-F638-4CC4-B812-057B9AC0C2BF}"/>
          </ac:graphicFrameMkLst>
        </pc:graphicFrameChg>
        <pc:picChg chg="add mod">
          <ac:chgData name="Francis Iyebutemeh" userId="cfcbbd08-a957-410f-9d05-d7830a81ff8d" providerId="ADAL" clId="{82C61B57-CE75-49D1-8CCF-0173C98E6CF0}" dt="2025-03-10T14:59:41.574" v="871" actId="14100"/>
          <ac:picMkLst>
            <pc:docMk/>
            <pc:sldMk cId="1167499186" sldId="783"/>
            <ac:picMk id="5" creationId="{52BE65C3-C81B-5C0E-A2F5-BBD1C74CA699}"/>
          </ac:picMkLst>
        </pc:picChg>
      </pc:sldChg>
      <pc:sldChg chg="addSp delSp modSp mod">
        <pc:chgData name="Francis Iyebutemeh" userId="cfcbbd08-a957-410f-9d05-d7830a81ff8d" providerId="ADAL" clId="{82C61B57-CE75-49D1-8CCF-0173C98E6CF0}" dt="2025-03-09T12:16:41.539" v="735" actId="14100"/>
        <pc:sldMkLst>
          <pc:docMk/>
          <pc:sldMk cId="1837542671" sldId="784"/>
        </pc:sldMkLst>
        <pc:graphicFrameChg chg="add mod modGraphic">
          <ac:chgData name="Francis Iyebutemeh" userId="cfcbbd08-a957-410f-9d05-d7830a81ff8d" providerId="ADAL" clId="{82C61B57-CE75-49D1-8CCF-0173C98E6CF0}" dt="2025-03-09T12:16:41.539" v="735" actId="14100"/>
          <ac:graphicFrameMkLst>
            <pc:docMk/>
            <pc:sldMk cId="1837542671" sldId="784"/>
            <ac:graphicFrameMk id="3" creationId="{1BA18A92-5CDE-F8F3-AA61-95FDBDAA6D05}"/>
          </ac:graphicFrameMkLst>
        </pc:graphicFrameChg>
        <pc:graphicFrameChg chg="del modGraphic">
          <ac:chgData name="Francis Iyebutemeh" userId="cfcbbd08-a957-410f-9d05-d7830a81ff8d" providerId="ADAL" clId="{82C61B57-CE75-49D1-8CCF-0173C98E6CF0}" dt="2025-03-09T12:16:25.446" v="730" actId="478"/>
          <ac:graphicFrameMkLst>
            <pc:docMk/>
            <pc:sldMk cId="1837542671" sldId="784"/>
            <ac:graphicFrameMk id="4" creationId="{04112538-69D3-ABEE-2E6C-25DFA40B366B}"/>
          </ac:graphicFrameMkLst>
        </pc:graphicFrameChg>
      </pc:sldChg>
      <pc:sldChg chg="addSp delSp modSp mod">
        <pc:chgData name="Francis Iyebutemeh" userId="cfcbbd08-a957-410f-9d05-d7830a81ff8d" providerId="ADAL" clId="{82C61B57-CE75-49D1-8CCF-0173C98E6CF0}" dt="2025-03-09T10:31:14.253" v="597" actId="20577"/>
        <pc:sldMkLst>
          <pc:docMk/>
          <pc:sldMk cId="168498301" sldId="787"/>
        </pc:sldMkLst>
        <pc:spChg chg="mod">
          <ac:chgData name="Francis Iyebutemeh" userId="cfcbbd08-a957-410f-9d05-d7830a81ff8d" providerId="ADAL" clId="{82C61B57-CE75-49D1-8CCF-0173C98E6CF0}" dt="2025-03-09T10:31:14.253" v="597" actId="20577"/>
          <ac:spMkLst>
            <pc:docMk/>
            <pc:sldMk cId="168498301" sldId="787"/>
            <ac:spMk id="7" creationId="{B5C7AF14-6083-41C9-BEBF-EF53C10D0EF0}"/>
          </ac:spMkLst>
        </pc:spChg>
        <pc:spChg chg="mod">
          <ac:chgData name="Francis Iyebutemeh" userId="cfcbbd08-a957-410f-9d05-d7830a81ff8d" providerId="ADAL" clId="{82C61B57-CE75-49D1-8CCF-0173C98E6CF0}" dt="2025-03-09T10:30:14.213" v="533" actId="20577"/>
          <ac:spMkLst>
            <pc:docMk/>
            <pc:sldMk cId="168498301" sldId="787"/>
            <ac:spMk id="13" creationId="{016EADFC-2076-4063-914C-3F8F467C9879}"/>
          </ac:spMkLst>
        </pc:spChg>
        <pc:graphicFrameChg chg="del">
          <ac:chgData name="Francis Iyebutemeh" userId="cfcbbd08-a957-410f-9d05-d7830a81ff8d" providerId="ADAL" clId="{82C61B57-CE75-49D1-8CCF-0173C98E6CF0}" dt="2025-03-09T10:25:28.290" v="472" actId="478"/>
          <ac:graphicFrameMkLst>
            <pc:docMk/>
            <pc:sldMk cId="168498301" sldId="787"/>
            <ac:graphicFrameMk id="2" creationId="{EAAED245-6BDE-38B6-85D2-2D45EE0D27AA}"/>
          </ac:graphicFrameMkLst>
        </pc:graphicFrameChg>
        <pc:graphicFrameChg chg="del">
          <ac:chgData name="Francis Iyebutemeh" userId="cfcbbd08-a957-410f-9d05-d7830a81ff8d" providerId="ADAL" clId="{82C61B57-CE75-49D1-8CCF-0173C98E6CF0}" dt="2025-03-09T10:22:28.409" v="466" actId="478"/>
          <ac:graphicFrameMkLst>
            <pc:docMk/>
            <pc:sldMk cId="168498301" sldId="787"/>
            <ac:graphicFrameMk id="3" creationId="{36ADDD09-A742-D335-F1A2-19CF44A362AC}"/>
          </ac:graphicFrameMkLst>
        </pc:graphicFrameChg>
        <pc:graphicFrameChg chg="add mod">
          <ac:chgData name="Francis Iyebutemeh" userId="cfcbbd08-a957-410f-9d05-d7830a81ff8d" providerId="ADAL" clId="{82C61B57-CE75-49D1-8CCF-0173C98E6CF0}" dt="2025-03-09T10:30:27.069" v="535" actId="14100"/>
          <ac:graphicFrameMkLst>
            <pc:docMk/>
            <pc:sldMk cId="168498301" sldId="787"/>
            <ac:graphicFrameMk id="5" creationId="{9779D4FB-A22E-4E15-9A30-51AE341BD389}"/>
          </ac:graphicFrameMkLst>
        </pc:graphicFrameChg>
        <pc:graphicFrameChg chg="add mod">
          <ac:chgData name="Francis Iyebutemeh" userId="cfcbbd08-a957-410f-9d05-d7830a81ff8d" providerId="ADAL" clId="{82C61B57-CE75-49D1-8CCF-0173C98E6CF0}" dt="2025-03-09T10:20:30.600" v="449" actId="14100"/>
          <ac:graphicFrameMkLst>
            <pc:docMk/>
            <pc:sldMk cId="168498301" sldId="787"/>
            <ac:graphicFrameMk id="6" creationId="{C7C0F940-ABAA-4FDE-A1C3-F85F393072EF}"/>
          </ac:graphicFrameMkLst>
        </pc:graphicFrameChg>
        <pc:graphicFrameChg chg="add del mod modGraphic">
          <ac:chgData name="Francis Iyebutemeh" userId="cfcbbd08-a957-410f-9d05-d7830a81ff8d" providerId="ADAL" clId="{82C61B57-CE75-49D1-8CCF-0173C98E6CF0}" dt="2025-03-09T10:21:04.401" v="453" actId="478"/>
          <ac:graphicFrameMkLst>
            <pc:docMk/>
            <pc:sldMk cId="168498301" sldId="787"/>
            <ac:graphicFrameMk id="8" creationId="{66E5A9DA-8DC0-6CAE-8AA2-6861D59D1753}"/>
          </ac:graphicFrameMkLst>
        </pc:graphicFrameChg>
        <pc:graphicFrameChg chg="add mod">
          <ac:chgData name="Francis Iyebutemeh" userId="cfcbbd08-a957-410f-9d05-d7830a81ff8d" providerId="ADAL" clId="{82C61B57-CE75-49D1-8CCF-0173C98E6CF0}" dt="2025-03-09T10:21:58.754" v="465" actId="14100"/>
          <ac:graphicFrameMkLst>
            <pc:docMk/>
            <pc:sldMk cId="168498301" sldId="787"/>
            <ac:graphicFrameMk id="11" creationId="{B1802661-7BE0-4C94-9505-3B82A2BFAA98}"/>
          </ac:graphicFrameMkLst>
        </pc:graphicFrameChg>
        <pc:graphicFrameChg chg="add mod modGraphic">
          <ac:chgData name="Francis Iyebutemeh" userId="cfcbbd08-a957-410f-9d05-d7830a81ff8d" providerId="ADAL" clId="{82C61B57-CE75-49D1-8CCF-0173C98E6CF0}" dt="2025-03-09T10:22:48.634" v="471" actId="14100"/>
          <ac:graphicFrameMkLst>
            <pc:docMk/>
            <pc:sldMk cId="168498301" sldId="787"/>
            <ac:graphicFrameMk id="12" creationId="{FBF27CEB-D744-6D95-B81E-1C8D58E1E61E}"/>
          </ac:graphicFrameMkLst>
        </pc:graphicFrameChg>
        <pc:graphicFrameChg chg="del mod">
          <ac:chgData name="Francis Iyebutemeh" userId="cfcbbd08-a957-410f-9d05-d7830a81ff8d" providerId="ADAL" clId="{82C61B57-CE75-49D1-8CCF-0173C98E6CF0}" dt="2025-03-09T10:20:07.035" v="441" actId="478"/>
          <ac:graphicFrameMkLst>
            <pc:docMk/>
            <pc:sldMk cId="168498301" sldId="787"/>
            <ac:graphicFrameMk id="14" creationId="{C7C0F940-ABAA-4FDE-A1C3-F85F393072EF}"/>
          </ac:graphicFrameMkLst>
        </pc:graphicFrameChg>
        <pc:graphicFrameChg chg="del">
          <ac:chgData name="Francis Iyebutemeh" userId="cfcbbd08-a957-410f-9d05-d7830a81ff8d" providerId="ADAL" clId="{82C61B57-CE75-49D1-8CCF-0173C98E6CF0}" dt="2025-03-09T10:19:08.902" v="432" actId="478"/>
          <ac:graphicFrameMkLst>
            <pc:docMk/>
            <pc:sldMk cId="168498301" sldId="787"/>
            <ac:graphicFrameMk id="15" creationId="{F3A37452-35A2-4379-BBD4-1C9E649641D0}"/>
          </ac:graphicFrameMkLst>
        </pc:graphicFrameChg>
        <pc:graphicFrameChg chg="del">
          <ac:chgData name="Francis Iyebutemeh" userId="cfcbbd08-a957-410f-9d05-d7830a81ff8d" providerId="ADAL" clId="{82C61B57-CE75-49D1-8CCF-0173C98E6CF0}" dt="2025-03-09T10:20:54.462" v="450" actId="478"/>
          <ac:graphicFrameMkLst>
            <pc:docMk/>
            <pc:sldMk cId="168498301" sldId="787"/>
            <ac:graphicFrameMk id="16" creationId="{0731CA64-6F37-BED9-B132-03EC454231BF}"/>
          </ac:graphicFrameMkLst>
        </pc:graphicFrameChg>
        <pc:graphicFrameChg chg="del">
          <ac:chgData name="Francis Iyebutemeh" userId="cfcbbd08-a957-410f-9d05-d7830a81ff8d" providerId="ADAL" clId="{82C61B57-CE75-49D1-8CCF-0173C98E6CF0}" dt="2025-03-09T10:21:40.439" v="458" actId="478"/>
          <ac:graphicFrameMkLst>
            <pc:docMk/>
            <pc:sldMk cId="168498301" sldId="787"/>
            <ac:graphicFrameMk id="17" creationId="{B1802661-7BE0-4C94-9505-3B82A2BFAA98}"/>
          </ac:graphicFrameMkLst>
        </pc:graphicFrameChg>
        <pc:graphicFrameChg chg="add mod modGraphic">
          <ac:chgData name="Francis Iyebutemeh" userId="cfcbbd08-a957-410f-9d05-d7830a81ff8d" providerId="ADAL" clId="{82C61B57-CE75-49D1-8CCF-0173C98E6CF0}" dt="2025-03-09T10:30:53.580" v="578" actId="20577"/>
          <ac:graphicFrameMkLst>
            <pc:docMk/>
            <pc:sldMk cId="168498301" sldId="787"/>
            <ac:graphicFrameMk id="18" creationId="{D357A189-9CD5-72FD-6D89-0927447A5272}"/>
          </ac:graphicFrameMkLst>
        </pc:graphicFrameChg>
        <pc:picChg chg="add mod">
          <ac:chgData name="Francis Iyebutemeh" userId="cfcbbd08-a957-410f-9d05-d7830a81ff8d" providerId="ADAL" clId="{82C61B57-CE75-49D1-8CCF-0173C98E6CF0}" dt="2025-03-09T10:21:18.309" v="457" actId="1076"/>
          <ac:picMkLst>
            <pc:docMk/>
            <pc:sldMk cId="168498301" sldId="787"/>
            <ac:picMk id="10" creationId="{839BF2D4-0F6F-D818-507D-E1F562D0ED1B}"/>
          </ac:picMkLst>
        </pc:picChg>
      </pc:sldChg>
      <pc:sldChg chg="addSp delSp modSp mod">
        <pc:chgData name="Francis Iyebutemeh" userId="cfcbbd08-a957-410f-9d05-d7830a81ff8d" providerId="ADAL" clId="{82C61B57-CE75-49D1-8CCF-0173C98E6CF0}" dt="2025-03-09T12:48:13.713" v="853" actId="20577"/>
        <pc:sldMkLst>
          <pc:docMk/>
          <pc:sldMk cId="3259327935" sldId="788"/>
        </pc:sldMkLst>
        <pc:spChg chg="mod">
          <ac:chgData name="Francis Iyebutemeh" userId="cfcbbd08-a957-410f-9d05-d7830a81ff8d" providerId="ADAL" clId="{82C61B57-CE75-49D1-8CCF-0173C98E6CF0}" dt="2025-03-09T12:20:35.679" v="769" actId="20577"/>
          <ac:spMkLst>
            <pc:docMk/>
            <pc:sldMk cId="3259327935" sldId="788"/>
            <ac:spMk id="7" creationId="{B5C7AF14-6083-41C9-BEBF-EF53C10D0EF0}"/>
          </ac:spMkLst>
        </pc:spChg>
        <pc:spChg chg="mod">
          <ac:chgData name="Francis Iyebutemeh" userId="cfcbbd08-a957-410f-9d05-d7830a81ff8d" providerId="ADAL" clId="{82C61B57-CE75-49D1-8CCF-0173C98E6CF0}" dt="2025-03-09T12:48:13.713" v="853" actId="20577"/>
          <ac:spMkLst>
            <pc:docMk/>
            <pc:sldMk cId="3259327935" sldId="788"/>
            <ac:spMk id="13" creationId="{016EADFC-2076-4063-914C-3F8F467C9879}"/>
          </ac:spMkLst>
        </pc:spChg>
        <pc:graphicFrameChg chg="del">
          <ac:chgData name="Francis Iyebutemeh" userId="cfcbbd08-a957-410f-9d05-d7830a81ff8d" providerId="ADAL" clId="{82C61B57-CE75-49D1-8CCF-0173C98E6CF0}" dt="2025-03-09T12:38:55.456" v="770" actId="478"/>
          <ac:graphicFrameMkLst>
            <pc:docMk/>
            <pc:sldMk cId="3259327935" sldId="788"/>
            <ac:graphicFrameMk id="2" creationId="{E6AE55F4-D318-EDB1-996F-AEEDC7D1FCE8}"/>
          </ac:graphicFrameMkLst>
        </pc:graphicFrameChg>
        <pc:graphicFrameChg chg="del">
          <ac:chgData name="Francis Iyebutemeh" userId="cfcbbd08-a957-410f-9d05-d7830a81ff8d" providerId="ADAL" clId="{82C61B57-CE75-49D1-8CCF-0173C98E6CF0}" dt="2025-03-09T12:39:20.765" v="777" actId="478"/>
          <ac:graphicFrameMkLst>
            <pc:docMk/>
            <pc:sldMk cId="3259327935" sldId="788"/>
            <ac:graphicFrameMk id="3" creationId="{E3376008-FF74-2682-A498-4E4B21BE3EFF}"/>
          </ac:graphicFrameMkLst>
        </pc:graphicFrameChg>
        <pc:graphicFrameChg chg="add mod modGraphic">
          <ac:chgData name="Francis Iyebutemeh" userId="cfcbbd08-a957-410f-9d05-d7830a81ff8d" providerId="ADAL" clId="{82C61B57-CE75-49D1-8CCF-0173C98E6CF0}" dt="2025-03-09T12:39:13.932" v="776" actId="14100"/>
          <ac:graphicFrameMkLst>
            <pc:docMk/>
            <pc:sldMk cId="3259327935" sldId="788"/>
            <ac:graphicFrameMk id="5" creationId="{E68ED34E-07BA-753D-CE9C-F704F471D24F}"/>
          </ac:graphicFrameMkLst>
        </pc:graphicFrameChg>
        <pc:graphicFrameChg chg="add mod modGraphic">
          <ac:chgData name="Francis Iyebutemeh" userId="cfcbbd08-a957-410f-9d05-d7830a81ff8d" providerId="ADAL" clId="{82C61B57-CE75-49D1-8CCF-0173C98E6CF0}" dt="2025-03-09T12:39:50.880" v="782" actId="14100"/>
          <ac:graphicFrameMkLst>
            <pc:docMk/>
            <pc:sldMk cId="3259327935" sldId="788"/>
            <ac:graphicFrameMk id="6" creationId="{EF453F60-B1AD-E47B-6FE4-803EE5EA571D}"/>
          </ac:graphicFrameMkLst>
        </pc:graphicFrameChg>
        <pc:graphicFrameChg chg="add mod">
          <ac:chgData name="Francis Iyebutemeh" userId="cfcbbd08-a957-410f-9d05-d7830a81ff8d" providerId="ADAL" clId="{82C61B57-CE75-49D1-8CCF-0173C98E6CF0}" dt="2025-03-09T12:40:18.454" v="789" actId="14100"/>
          <ac:graphicFrameMkLst>
            <pc:docMk/>
            <pc:sldMk cId="3259327935" sldId="788"/>
            <ac:graphicFrameMk id="8" creationId="{5A45494B-F15D-4502-9BCF-24DF73E37A49}"/>
          </ac:graphicFrameMkLst>
        </pc:graphicFrameChg>
        <pc:graphicFrameChg chg="add mod">
          <ac:chgData name="Francis Iyebutemeh" userId="cfcbbd08-a957-410f-9d05-d7830a81ff8d" providerId="ADAL" clId="{82C61B57-CE75-49D1-8CCF-0173C98E6CF0}" dt="2025-03-09T12:41:36.561" v="803" actId="14100"/>
          <ac:graphicFrameMkLst>
            <pc:docMk/>
            <pc:sldMk cId="3259327935" sldId="788"/>
            <ac:graphicFrameMk id="10" creationId="{3892CE6A-4ED2-40D8-A3F1-E107092FBD55}"/>
          </ac:graphicFrameMkLst>
        </pc:graphicFrameChg>
        <pc:graphicFrameChg chg="del">
          <ac:chgData name="Francis Iyebutemeh" userId="cfcbbd08-a957-410f-9d05-d7830a81ff8d" providerId="ADAL" clId="{82C61B57-CE75-49D1-8CCF-0173C98E6CF0}" dt="2025-03-09T12:40:46.713" v="790" actId="478"/>
          <ac:graphicFrameMkLst>
            <pc:docMk/>
            <pc:sldMk cId="3259327935" sldId="788"/>
            <ac:graphicFrameMk id="12" creationId="{5846A211-812A-06DD-967A-E09CCB4740C6}"/>
          </ac:graphicFrameMkLst>
        </pc:graphicFrameChg>
        <pc:graphicFrameChg chg="del">
          <ac:chgData name="Francis Iyebutemeh" userId="cfcbbd08-a957-410f-9d05-d7830a81ff8d" providerId="ADAL" clId="{82C61B57-CE75-49D1-8CCF-0173C98E6CF0}" dt="2025-03-09T12:40:04.511" v="783" actId="478"/>
          <ac:graphicFrameMkLst>
            <pc:docMk/>
            <pc:sldMk cId="3259327935" sldId="788"/>
            <ac:graphicFrameMk id="14" creationId="{5A45494B-F15D-4502-9BCF-24DF73E37A49}"/>
          </ac:graphicFrameMkLst>
        </pc:graphicFrameChg>
        <pc:graphicFrameChg chg="add mod">
          <ac:chgData name="Francis Iyebutemeh" userId="cfcbbd08-a957-410f-9d05-d7830a81ff8d" providerId="ADAL" clId="{82C61B57-CE75-49D1-8CCF-0173C98E6CF0}" dt="2025-03-09T12:42:05.790" v="809" actId="14100"/>
          <ac:graphicFrameMkLst>
            <pc:docMk/>
            <pc:sldMk cId="3259327935" sldId="788"/>
            <ac:graphicFrameMk id="15" creationId="{85FF7F46-777F-43BF-9624-F882B6FB79CF}"/>
          </ac:graphicFrameMkLst>
        </pc:graphicFrameChg>
        <pc:graphicFrameChg chg="del">
          <ac:chgData name="Francis Iyebutemeh" userId="cfcbbd08-a957-410f-9d05-d7830a81ff8d" providerId="ADAL" clId="{82C61B57-CE75-49D1-8CCF-0173C98E6CF0}" dt="2025-03-09T12:41:44.143" v="804" actId="478"/>
          <ac:graphicFrameMkLst>
            <pc:docMk/>
            <pc:sldMk cId="3259327935" sldId="788"/>
            <ac:graphicFrameMk id="17" creationId="{85FF7F46-777F-43BF-9624-F882B6FB79CF}"/>
          </ac:graphicFrameMkLst>
        </pc:graphicFrameChg>
        <pc:graphicFrameChg chg="del">
          <ac:chgData name="Francis Iyebutemeh" userId="cfcbbd08-a957-410f-9d05-d7830a81ff8d" providerId="ADAL" clId="{82C61B57-CE75-49D1-8CCF-0173C98E6CF0}" dt="2025-03-09T12:41:14.919" v="795" actId="478"/>
          <ac:graphicFrameMkLst>
            <pc:docMk/>
            <pc:sldMk cId="3259327935" sldId="788"/>
            <ac:graphicFrameMk id="18" creationId="{3892CE6A-4ED2-40D8-A3F1-E107092FBD55}"/>
          </ac:graphicFrameMkLst>
        </pc:graphicFrameChg>
        <pc:picChg chg="add mod">
          <ac:chgData name="Francis Iyebutemeh" userId="cfcbbd08-a957-410f-9d05-d7830a81ff8d" providerId="ADAL" clId="{82C61B57-CE75-49D1-8CCF-0173C98E6CF0}" dt="2025-03-09T12:40:58.391" v="794" actId="1076"/>
          <ac:picMkLst>
            <pc:docMk/>
            <pc:sldMk cId="3259327935" sldId="788"/>
            <ac:picMk id="9" creationId="{9F8AD7F5-B478-8D79-128B-90938A32D087}"/>
          </ac:picMkLst>
        </pc:picChg>
      </pc:sldChg>
      <pc:sldChg chg="addSp delSp modSp mod">
        <pc:chgData name="Francis Iyebutemeh" userId="cfcbbd08-a957-410f-9d05-d7830a81ff8d" providerId="ADAL" clId="{82C61B57-CE75-49D1-8CCF-0173C98E6CF0}" dt="2025-03-10T15:03:18.363" v="886" actId="14100"/>
        <pc:sldMkLst>
          <pc:docMk/>
          <pc:sldMk cId="617123297" sldId="789"/>
        </pc:sldMkLst>
        <pc:spChg chg="mod">
          <ac:chgData name="Francis Iyebutemeh" userId="cfcbbd08-a957-410f-9d05-d7830a81ff8d" providerId="ADAL" clId="{82C61B57-CE75-49D1-8CCF-0173C98E6CF0}" dt="2025-03-09T12:04:42.613" v="729" actId="20577"/>
          <ac:spMkLst>
            <pc:docMk/>
            <pc:sldMk cId="617123297" sldId="789"/>
            <ac:spMk id="7" creationId="{B5C7AF14-6083-41C9-BEBF-EF53C10D0EF0}"/>
          </ac:spMkLst>
        </pc:spChg>
        <pc:spChg chg="mod">
          <ac:chgData name="Francis Iyebutemeh" userId="cfcbbd08-a957-410f-9d05-d7830a81ff8d" providerId="ADAL" clId="{82C61B57-CE75-49D1-8CCF-0173C98E6CF0}" dt="2025-03-09T12:18:37.262" v="750" actId="20577"/>
          <ac:spMkLst>
            <pc:docMk/>
            <pc:sldMk cId="617123297" sldId="789"/>
            <ac:spMk id="13" creationId="{016EADFC-2076-4063-914C-3F8F467C9879}"/>
          </ac:spMkLst>
        </pc:spChg>
        <pc:graphicFrameChg chg="del">
          <ac:chgData name="Francis Iyebutemeh" userId="cfcbbd08-a957-410f-9d05-d7830a81ff8d" providerId="ADAL" clId="{82C61B57-CE75-49D1-8CCF-0173C98E6CF0}" dt="2025-03-09T11:57:36.314" v="666" actId="478"/>
          <ac:graphicFrameMkLst>
            <pc:docMk/>
            <pc:sldMk cId="617123297" sldId="789"/>
            <ac:graphicFrameMk id="2" creationId="{7F29FE55-0B82-C289-5740-BD7DBD509AD6}"/>
          </ac:graphicFrameMkLst>
        </pc:graphicFrameChg>
        <pc:graphicFrameChg chg="add mod modGraphic">
          <ac:chgData name="Francis Iyebutemeh" userId="cfcbbd08-a957-410f-9d05-d7830a81ff8d" providerId="ADAL" clId="{82C61B57-CE75-49D1-8CCF-0173C98E6CF0}" dt="2025-03-09T11:57:02.842" v="665" actId="242"/>
          <ac:graphicFrameMkLst>
            <pc:docMk/>
            <pc:sldMk cId="617123297" sldId="789"/>
            <ac:graphicFrameMk id="3" creationId="{9201A4D4-B9A2-C333-5C14-9216CE1ACD7C}"/>
          </ac:graphicFrameMkLst>
        </pc:graphicFrameChg>
        <pc:graphicFrameChg chg="add del mod modGraphic">
          <ac:chgData name="Francis Iyebutemeh" userId="cfcbbd08-a957-410f-9d05-d7830a81ff8d" providerId="ADAL" clId="{82C61B57-CE75-49D1-8CCF-0173C98E6CF0}" dt="2025-03-10T15:03:06.426" v="883" actId="478"/>
          <ac:graphicFrameMkLst>
            <pc:docMk/>
            <pc:sldMk cId="617123297" sldId="789"/>
            <ac:graphicFrameMk id="6" creationId="{51F80345-34BD-00FA-E0DE-1E08123793FB}"/>
          </ac:graphicFrameMkLst>
        </pc:graphicFrameChg>
        <pc:graphicFrameChg chg="add mod">
          <ac:chgData name="Francis Iyebutemeh" userId="cfcbbd08-a957-410f-9d05-d7830a81ff8d" providerId="ADAL" clId="{82C61B57-CE75-49D1-8CCF-0173C98E6CF0}" dt="2025-03-09T11:58:45.740" v="684" actId="14100"/>
          <ac:graphicFrameMkLst>
            <pc:docMk/>
            <pc:sldMk cId="617123297" sldId="789"/>
            <ac:graphicFrameMk id="8" creationId="{2E2A8AED-B3D7-4D97-979C-11EF16693D39}"/>
          </ac:graphicFrameMkLst>
        </pc:graphicFrameChg>
        <pc:graphicFrameChg chg="add del mod modGraphic">
          <ac:chgData name="Francis Iyebutemeh" userId="cfcbbd08-a957-410f-9d05-d7830a81ff8d" providerId="ADAL" clId="{82C61B57-CE75-49D1-8CCF-0173C98E6CF0}" dt="2025-03-09T11:59:24.038" v="691" actId="478"/>
          <ac:graphicFrameMkLst>
            <pc:docMk/>
            <pc:sldMk cId="617123297" sldId="789"/>
            <ac:graphicFrameMk id="9" creationId="{205B606A-F656-B02B-DF49-623BC9E12E00}"/>
          </ac:graphicFrameMkLst>
        </pc:graphicFrameChg>
        <pc:graphicFrameChg chg="add mod modGraphic">
          <ac:chgData name="Francis Iyebutemeh" userId="cfcbbd08-a957-410f-9d05-d7830a81ff8d" providerId="ADAL" clId="{82C61B57-CE75-49D1-8CCF-0173C98E6CF0}" dt="2025-03-10T15:03:18.363" v="886" actId="14100"/>
          <ac:graphicFrameMkLst>
            <pc:docMk/>
            <pc:sldMk cId="617123297" sldId="789"/>
            <ac:graphicFrameMk id="9" creationId="{C9F8909B-109F-1FA6-335E-444F6363F157}"/>
          </ac:graphicFrameMkLst>
        </pc:graphicFrameChg>
        <pc:graphicFrameChg chg="del">
          <ac:chgData name="Francis Iyebutemeh" userId="cfcbbd08-a957-410f-9d05-d7830a81ff8d" providerId="ADAL" clId="{82C61B57-CE75-49D1-8CCF-0173C98E6CF0}" dt="2025-03-09T11:56:01.459" v="604" actId="478"/>
          <ac:graphicFrameMkLst>
            <pc:docMk/>
            <pc:sldMk cId="617123297" sldId="789"/>
            <ac:graphicFrameMk id="10" creationId="{5B2287AA-A7A8-3F57-4AC6-3F11C0D8B1A1}"/>
          </ac:graphicFrameMkLst>
        </pc:graphicFrameChg>
        <pc:graphicFrameChg chg="add mod">
          <ac:chgData name="Francis Iyebutemeh" userId="cfcbbd08-a957-410f-9d05-d7830a81ff8d" providerId="ADAL" clId="{82C61B57-CE75-49D1-8CCF-0173C98E6CF0}" dt="2025-03-09T12:00:24.574" v="702" actId="14100"/>
          <ac:graphicFrameMkLst>
            <pc:docMk/>
            <pc:sldMk cId="617123297" sldId="789"/>
            <ac:graphicFrameMk id="12" creationId="{CB8CAEBA-B8FA-4EBB-AB74-2748A3C737B7}"/>
          </ac:graphicFrameMkLst>
        </pc:graphicFrameChg>
        <pc:graphicFrameChg chg="del">
          <ac:chgData name="Francis Iyebutemeh" userId="cfcbbd08-a957-410f-9d05-d7830a81ff8d" providerId="ADAL" clId="{82C61B57-CE75-49D1-8CCF-0173C98E6CF0}" dt="2025-03-09T11:59:03.725" v="685" actId="478"/>
          <ac:graphicFrameMkLst>
            <pc:docMk/>
            <pc:sldMk cId="617123297" sldId="789"/>
            <ac:graphicFrameMk id="15" creationId="{7B41C27B-6155-4001-DECB-01612997F9E4}"/>
          </ac:graphicFrameMkLst>
        </pc:graphicFrameChg>
        <pc:graphicFrameChg chg="del">
          <ac:chgData name="Francis Iyebutemeh" userId="cfcbbd08-a957-410f-9d05-d7830a81ff8d" providerId="ADAL" clId="{82C61B57-CE75-49D1-8CCF-0173C98E6CF0}" dt="2025-03-09T11:58:06.974" v="671" actId="478"/>
          <ac:graphicFrameMkLst>
            <pc:docMk/>
            <pc:sldMk cId="617123297" sldId="789"/>
            <ac:graphicFrameMk id="16" creationId="{2E2A8AED-B3D7-4D97-979C-11EF16693D39}"/>
          </ac:graphicFrameMkLst>
        </pc:graphicFrameChg>
        <pc:graphicFrameChg chg="del">
          <ac:chgData name="Francis Iyebutemeh" userId="cfcbbd08-a957-410f-9d05-d7830a81ff8d" providerId="ADAL" clId="{82C61B57-CE75-49D1-8CCF-0173C98E6CF0}" dt="2025-03-09T11:59:59.545" v="696" actId="478"/>
          <ac:graphicFrameMkLst>
            <pc:docMk/>
            <pc:sldMk cId="617123297" sldId="789"/>
            <ac:graphicFrameMk id="17" creationId="{CB8CAEBA-B8FA-4EBB-AB74-2748A3C737B7}"/>
          </ac:graphicFrameMkLst>
        </pc:graphicFrameChg>
        <pc:picChg chg="add mod">
          <ac:chgData name="Francis Iyebutemeh" userId="cfcbbd08-a957-410f-9d05-d7830a81ff8d" providerId="ADAL" clId="{82C61B57-CE75-49D1-8CCF-0173C98E6CF0}" dt="2025-03-10T15:02:43.657" v="882" actId="1076"/>
          <ac:picMkLst>
            <pc:docMk/>
            <pc:sldMk cId="617123297" sldId="789"/>
            <ac:picMk id="2" creationId="{83F95390-0912-4812-43C9-AAE254A205D3}"/>
          </ac:picMkLst>
        </pc:picChg>
        <pc:picChg chg="add del mod">
          <ac:chgData name="Francis Iyebutemeh" userId="cfcbbd08-a957-410f-9d05-d7830a81ff8d" providerId="ADAL" clId="{82C61B57-CE75-49D1-8CCF-0173C98E6CF0}" dt="2025-03-10T15:02:29.736" v="878" actId="478"/>
          <ac:picMkLst>
            <pc:docMk/>
            <pc:sldMk cId="617123297" sldId="789"/>
            <ac:picMk id="11" creationId="{57EE4BA8-B25D-BA3A-E966-424911DBAEE0}"/>
          </ac:picMkLst>
        </pc:picChg>
      </pc:sldChg>
      <pc:sldChg chg="addSp delSp modSp mod">
        <pc:chgData name="Francis Iyebutemeh" userId="cfcbbd08-a957-410f-9d05-d7830a81ff8d" providerId="ADAL" clId="{82C61B57-CE75-49D1-8CCF-0173C98E6CF0}" dt="2025-03-10T14:58:01.182" v="862" actId="1076"/>
        <pc:sldMkLst>
          <pc:docMk/>
          <pc:sldMk cId="2908587201" sldId="791"/>
        </pc:sldMkLst>
        <pc:spChg chg="mod">
          <ac:chgData name="Francis Iyebutemeh" userId="cfcbbd08-a957-410f-9d05-d7830a81ff8d" providerId="ADAL" clId="{82C61B57-CE75-49D1-8CCF-0173C98E6CF0}" dt="2025-03-09T09:54:47.188" v="412" actId="20577"/>
          <ac:spMkLst>
            <pc:docMk/>
            <pc:sldMk cId="2908587201" sldId="791"/>
            <ac:spMk id="7" creationId="{B5C7AF14-6083-41C9-BEBF-EF53C10D0EF0}"/>
          </ac:spMkLst>
        </pc:spChg>
        <pc:spChg chg="mod">
          <ac:chgData name="Francis Iyebutemeh" userId="cfcbbd08-a957-410f-9d05-d7830a81ff8d" providerId="ADAL" clId="{82C61B57-CE75-49D1-8CCF-0173C98E6CF0}" dt="2025-03-09T08:36:21.815" v="274" actId="6549"/>
          <ac:spMkLst>
            <pc:docMk/>
            <pc:sldMk cId="2908587201" sldId="791"/>
            <ac:spMk id="13" creationId="{016EADFC-2076-4063-914C-3F8F467C9879}"/>
          </ac:spMkLst>
        </pc:spChg>
        <pc:graphicFrameChg chg="add mod modGraphic">
          <ac:chgData name="Francis Iyebutemeh" userId="cfcbbd08-a957-410f-9d05-d7830a81ff8d" providerId="ADAL" clId="{82C61B57-CE75-49D1-8CCF-0173C98E6CF0}" dt="2025-03-09T08:18:24.359" v="5" actId="14100"/>
          <ac:graphicFrameMkLst>
            <pc:docMk/>
            <pc:sldMk cId="2908587201" sldId="791"/>
            <ac:graphicFrameMk id="2" creationId="{497D78E6-2A7C-3B8D-8B4D-CD0497C56E58}"/>
          </ac:graphicFrameMkLst>
        </pc:graphicFrameChg>
        <pc:graphicFrameChg chg="del">
          <ac:chgData name="Francis Iyebutemeh" userId="cfcbbd08-a957-410f-9d05-d7830a81ff8d" providerId="ADAL" clId="{82C61B57-CE75-49D1-8CCF-0173C98E6CF0}" dt="2025-03-09T08:18:51.449" v="6" actId="478"/>
          <ac:graphicFrameMkLst>
            <pc:docMk/>
            <pc:sldMk cId="2908587201" sldId="791"/>
            <ac:graphicFrameMk id="3" creationId="{08978064-3B1D-AFAB-2B22-06C93971E431}"/>
          </ac:graphicFrameMkLst>
        </pc:graphicFrameChg>
        <pc:graphicFrameChg chg="add mod modGraphic">
          <ac:chgData name="Francis Iyebutemeh" userId="cfcbbd08-a957-410f-9d05-d7830a81ff8d" providerId="ADAL" clId="{82C61B57-CE75-49D1-8CCF-0173C98E6CF0}" dt="2025-03-10T14:57:20.830" v="859" actId="14100"/>
          <ac:graphicFrameMkLst>
            <pc:docMk/>
            <pc:sldMk cId="2908587201" sldId="791"/>
            <ac:graphicFrameMk id="3" creationId="{3155E62E-1708-A9B0-69A1-96ADEA67E675}"/>
          </ac:graphicFrameMkLst>
        </pc:graphicFrameChg>
        <pc:graphicFrameChg chg="add del mod modGraphic">
          <ac:chgData name="Francis Iyebutemeh" userId="cfcbbd08-a957-410f-9d05-d7830a81ff8d" providerId="ADAL" clId="{82C61B57-CE75-49D1-8CCF-0173C98E6CF0}" dt="2025-03-10T14:57:00.663" v="854" actId="478"/>
          <ac:graphicFrameMkLst>
            <pc:docMk/>
            <pc:sldMk cId="2908587201" sldId="791"/>
            <ac:graphicFrameMk id="5" creationId="{C35B50C4-98ED-7B63-6B30-919BCBA1EFE3}"/>
          </ac:graphicFrameMkLst>
        </pc:graphicFrameChg>
        <pc:graphicFrameChg chg="add mod">
          <ac:chgData name="Francis Iyebutemeh" userId="cfcbbd08-a957-410f-9d05-d7830a81ff8d" providerId="ADAL" clId="{82C61B57-CE75-49D1-8CCF-0173C98E6CF0}" dt="2025-03-10T14:58:01.182" v="862" actId="1076"/>
          <ac:graphicFrameMkLst>
            <pc:docMk/>
            <pc:sldMk cId="2908587201" sldId="791"/>
            <ac:graphicFrameMk id="6" creationId="{82A39A4F-3DD0-1B54-EBCC-ABFCA771A9AC}"/>
          </ac:graphicFrameMkLst>
        </pc:graphicFrameChg>
        <pc:graphicFrameChg chg="del">
          <ac:chgData name="Francis Iyebutemeh" userId="cfcbbd08-a957-410f-9d05-d7830a81ff8d" providerId="ADAL" clId="{82C61B57-CE75-49D1-8CCF-0173C98E6CF0}" dt="2025-03-09T08:19:45.545" v="14" actId="478"/>
          <ac:graphicFrameMkLst>
            <pc:docMk/>
            <pc:sldMk cId="2908587201" sldId="791"/>
            <ac:graphicFrameMk id="6" creationId="{DA01746C-B90D-4967-8044-12D6CDB886E2}"/>
          </ac:graphicFrameMkLst>
        </pc:graphicFrameChg>
        <pc:graphicFrameChg chg="del">
          <ac:chgData name="Francis Iyebutemeh" userId="cfcbbd08-a957-410f-9d05-d7830a81ff8d" providerId="ADAL" clId="{82C61B57-CE75-49D1-8CCF-0173C98E6CF0}" dt="2025-03-09T08:20:19.365" v="23" actId="478"/>
          <ac:graphicFrameMkLst>
            <pc:docMk/>
            <pc:sldMk cId="2908587201" sldId="791"/>
            <ac:graphicFrameMk id="8" creationId="{73515A1E-01A2-D671-82AE-97EA94D6E567}"/>
          </ac:graphicFrameMkLst>
        </pc:graphicFrameChg>
        <pc:graphicFrameChg chg="del">
          <ac:chgData name="Francis Iyebutemeh" userId="cfcbbd08-a957-410f-9d05-d7830a81ff8d" providerId="ADAL" clId="{82C61B57-CE75-49D1-8CCF-0173C98E6CF0}" dt="2025-03-09T08:18:06.885" v="0" actId="478"/>
          <ac:graphicFrameMkLst>
            <pc:docMk/>
            <pc:sldMk cId="2908587201" sldId="791"/>
            <ac:graphicFrameMk id="9" creationId="{8E345BA0-99C8-461C-821B-EEFFD3FF4378}"/>
          </ac:graphicFrameMkLst>
        </pc:graphicFrameChg>
        <pc:graphicFrameChg chg="add mod">
          <ac:chgData name="Francis Iyebutemeh" userId="cfcbbd08-a957-410f-9d05-d7830a81ff8d" providerId="ADAL" clId="{82C61B57-CE75-49D1-8CCF-0173C98E6CF0}" dt="2025-03-09T08:20:54.724" v="27" actId="14100"/>
          <ac:graphicFrameMkLst>
            <pc:docMk/>
            <pc:sldMk cId="2908587201" sldId="791"/>
            <ac:graphicFrameMk id="11" creationId="{DA01746C-B90D-4967-8044-12D6CDB886E2}"/>
          </ac:graphicFrameMkLst>
        </pc:graphicFrameChg>
        <pc:graphicFrameChg chg="add del mod modGraphic">
          <ac:chgData name="Francis Iyebutemeh" userId="cfcbbd08-a957-410f-9d05-d7830a81ff8d" providerId="ADAL" clId="{82C61B57-CE75-49D1-8CCF-0173C98E6CF0}" dt="2025-03-10T14:57:50.866" v="860" actId="478"/>
          <ac:graphicFrameMkLst>
            <pc:docMk/>
            <pc:sldMk cId="2908587201" sldId="791"/>
            <ac:graphicFrameMk id="12" creationId="{5DC1FDC6-55CF-2736-B7EF-AE1883EFA7AC}"/>
          </ac:graphicFrameMkLst>
        </pc:graphicFrameChg>
        <pc:graphicFrameChg chg="add mod">
          <ac:chgData name="Francis Iyebutemeh" userId="cfcbbd08-a957-410f-9d05-d7830a81ff8d" providerId="ADAL" clId="{82C61B57-CE75-49D1-8CCF-0173C98E6CF0}" dt="2025-03-09T08:29:50.786" v="36" actId="14100"/>
          <ac:graphicFrameMkLst>
            <pc:docMk/>
            <pc:sldMk cId="2908587201" sldId="791"/>
            <ac:graphicFrameMk id="14" creationId="{E8E84CAE-20A5-E5FF-9EFD-4F1B86C881E7}"/>
          </ac:graphicFrameMkLst>
        </pc:graphicFrameChg>
        <pc:graphicFrameChg chg="del">
          <ac:chgData name="Francis Iyebutemeh" userId="cfcbbd08-a957-410f-9d05-d7830a81ff8d" providerId="ADAL" clId="{82C61B57-CE75-49D1-8CCF-0173C98E6CF0}" dt="2025-03-09T08:29:32.971" v="30" actId="478"/>
          <ac:graphicFrameMkLst>
            <pc:docMk/>
            <pc:sldMk cId="2908587201" sldId="791"/>
            <ac:graphicFrameMk id="15" creationId="{BEFBFBBC-4EC6-4FC4-893F-A7A72F37940C}"/>
          </ac:graphicFrameMkLst>
        </pc:graphicFrame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5.xlsx"/></Relationships>
</file>

<file path=ppt/charts/_rels/chart11.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package" Target="../embeddings/Microsoft_Excel_Worksheet6.xlsx"/></Relationships>
</file>

<file path=ppt/charts/_rels/chart12.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7.xlsx"/></Relationships>
</file>

<file path=ppt/charts/_rels/chart13.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package" Target="../embeddings/Microsoft_Excel_Worksheet8.xlsx"/></Relationships>
</file>

<file path=ppt/charts/_rels/chart1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package" Target="../embeddings/Microsoft_Excel_Worksheet9.xlsx"/></Relationships>
</file>

<file path=ppt/charts/_rels/chart15.xml.rels><?xml version="1.0" encoding="UTF-8" standalone="yes"?>
<Relationships xmlns="http://schemas.openxmlformats.org/package/2006/relationships"><Relationship Id="rId2" Type="http://schemas.openxmlformats.org/officeDocument/2006/relationships/package" Target="../embeddings/Microsoft_Excel_Worksheet10.xlsx"/><Relationship Id="rId1" Type="http://schemas.openxmlformats.org/officeDocument/2006/relationships/themeOverride" Target="../theme/themeOverride11.xml"/></Relationships>
</file>

<file path=ppt/charts/_rels/chart1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Microsoft_Excel_Worksheet11.xlsx"/></Relationships>
</file>

<file path=ppt/charts/_rels/chart17.xml.rels><?xml version="1.0" encoding="UTF-8" standalone="yes"?>
<Relationships xmlns="http://schemas.openxmlformats.org/package/2006/relationships"><Relationship Id="rId2" Type="http://schemas.openxmlformats.org/officeDocument/2006/relationships/package" Target="../embeddings/Microsoft_Excel_Worksheet12.xlsx"/><Relationship Id="rId1" Type="http://schemas.openxmlformats.org/officeDocument/2006/relationships/themeOverride" Target="../theme/themeOverride13.xml"/></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Microsoft_Excel_Worksheet13.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kikelade.ademola\Downloads\Inflation%20data_worksheet%20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package" Target="../embeddings/Microsoft_Excel_Worksheet.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1.xlsx"/></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Worksheet2.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dirty="0"/>
              <a:t>REAL GDP 2024 (%)</a:t>
            </a: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Sheet1!$AM$8:$AM$12</c:f>
              <c:strCache>
                <c:ptCount val="5"/>
                <c:pt idx="0">
                  <c:v>Q1</c:v>
                </c:pt>
                <c:pt idx="1">
                  <c:v>Q2</c:v>
                </c:pt>
                <c:pt idx="2">
                  <c:v>Q3</c:v>
                </c:pt>
                <c:pt idx="3">
                  <c:v>Q4</c:v>
                </c:pt>
                <c:pt idx="4">
                  <c:v>FY'24</c:v>
                </c:pt>
              </c:strCache>
            </c:strRef>
          </c:cat>
          <c:val>
            <c:numRef>
              <c:f>Sheet1!$AN$8:$AN$12</c:f>
              <c:numCache>
                <c:formatCode>General</c:formatCode>
                <c:ptCount val="5"/>
                <c:pt idx="0">
                  <c:v>2.98</c:v>
                </c:pt>
                <c:pt idx="1">
                  <c:v>3.19</c:v>
                </c:pt>
                <c:pt idx="2">
                  <c:v>3.46</c:v>
                </c:pt>
                <c:pt idx="3">
                  <c:v>3.84</c:v>
                </c:pt>
                <c:pt idx="4" formatCode="0.00">
                  <c:v>3.4</c:v>
                </c:pt>
              </c:numCache>
            </c:numRef>
          </c:val>
          <c:extLst>
            <c:ext xmlns:c16="http://schemas.microsoft.com/office/drawing/2014/chart" uri="{C3380CC4-5D6E-409C-BE32-E72D297353CC}">
              <c16:uniqueId val="{00000000-75FF-4F0E-85C2-BC17C10F1C40}"/>
            </c:ext>
          </c:extLst>
        </c:ser>
        <c:dLbls>
          <c:showLegendKey val="0"/>
          <c:showVal val="0"/>
          <c:showCatName val="0"/>
          <c:showSerName val="0"/>
          <c:showPercent val="0"/>
          <c:showBubbleSize val="0"/>
        </c:dLbls>
        <c:gapWidth val="355"/>
        <c:overlap val="-70"/>
        <c:axId val="460860335"/>
        <c:axId val="460861775"/>
      </c:barChart>
      <c:catAx>
        <c:axId val="460860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60861775"/>
        <c:crosses val="autoZero"/>
        <c:auto val="1"/>
        <c:lblAlgn val="ctr"/>
        <c:lblOffset val="100"/>
        <c:noMultiLvlLbl val="0"/>
      </c:catAx>
      <c:valAx>
        <c:axId val="460861775"/>
        <c:scaling>
          <c:orientation val="minMax"/>
        </c:scaling>
        <c:delete val="1"/>
        <c:axPos val="l"/>
        <c:numFmt formatCode="General" sourceLinked="1"/>
        <c:majorTickMark val="none"/>
        <c:minorTickMark val="none"/>
        <c:tickLblPos val="nextTo"/>
        <c:crossAx val="46086033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Garamond" panose="02020404030301010803" pitchFamily="18" charset="0"/>
                <a:ea typeface="+mn-ea"/>
                <a:cs typeface="+mn-cs"/>
              </a:defRPr>
            </a:pPr>
            <a:r>
              <a:rPr lang="en-US"/>
              <a:t>Q-o-Q Fund Price since Inception</a:t>
            </a:r>
            <a:endParaRPr lang="en-NG"/>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Garamond" panose="02020404030301010803" pitchFamily="18" charset="0"/>
              <a:ea typeface="+mn-ea"/>
              <a:cs typeface="+mn-cs"/>
            </a:defRPr>
          </a:pPr>
          <a:endParaRPr lang="en-NG"/>
        </a:p>
      </c:txPr>
    </c:title>
    <c:autoTitleDeleted val="0"/>
    <c:plotArea>
      <c:layout/>
      <c:lineChart>
        <c:grouping val="standard"/>
        <c:varyColors val="0"/>
        <c:ser>
          <c:idx val="0"/>
          <c:order val="0"/>
          <c:spPr>
            <a:ln w="22225" cap="rnd" cmpd="sng" algn="ctr">
              <a:solidFill>
                <a:schemeClr val="accent1"/>
              </a:solidFill>
              <a:round/>
            </a:ln>
            <a:effectLst/>
          </c:spPr>
          <c:marker>
            <c:symbol val="none"/>
          </c:marker>
          <c:cat>
            <c:multiLvlStrRef>
              <c:f>RETURNS!$F$38:$G$76</c:f>
              <c:multiLvlStrCache>
                <c:ptCount val="39"/>
                <c:lvl>
                  <c:pt idx="0">
                    <c:v>Opening Price</c:v>
                  </c:pt>
                  <c:pt idx="1">
                    <c:v>Q1</c:v>
                  </c:pt>
                  <c:pt idx="2">
                    <c:v>Q2</c:v>
                  </c:pt>
                  <c:pt idx="3">
                    <c:v>Q3 </c:v>
                  </c:pt>
                  <c:pt idx="4">
                    <c:v>Q4</c:v>
                  </c:pt>
                  <c:pt idx="5">
                    <c:v>Q1 </c:v>
                  </c:pt>
                  <c:pt idx="6">
                    <c:v>Q2 </c:v>
                  </c:pt>
                  <c:pt idx="7">
                    <c:v>Q3 </c:v>
                  </c:pt>
                  <c:pt idx="8">
                    <c:v>Q4 </c:v>
                  </c:pt>
                  <c:pt idx="9">
                    <c:v>Q1 </c:v>
                  </c:pt>
                  <c:pt idx="10">
                    <c:v>Q2 </c:v>
                  </c:pt>
                  <c:pt idx="11">
                    <c:v>Q3 </c:v>
                  </c:pt>
                  <c:pt idx="12">
                    <c:v>Q4 </c:v>
                  </c:pt>
                  <c:pt idx="13">
                    <c:v>Q1 </c:v>
                  </c:pt>
                  <c:pt idx="14">
                    <c:v>Q2 </c:v>
                  </c:pt>
                  <c:pt idx="15">
                    <c:v>Q3 </c:v>
                  </c:pt>
                  <c:pt idx="16">
                    <c:v>Q4 </c:v>
                  </c:pt>
                  <c:pt idx="17">
                    <c:v>Q1 </c:v>
                  </c:pt>
                  <c:pt idx="18">
                    <c:v>Q2 </c:v>
                  </c:pt>
                  <c:pt idx="19">
                    <c:v>Q3 </c:v>
                  </c:pt>
                  <c:pt idx="20">
                    <c:v>Q4 </c:v>
                  </c:pt>
                  <c:pt idx="21">
                    <c:v>Q1 </c:v>
                  </c:pt>
                  <c:pt idx="22">
                    <c:v>Q2 </c:v>
                  </c:pt>
                  <c:pt idx="23">
                    <c:v>Q3 </c:v>
                  </c:pt>
                  <c:pt idx="24">
                    <c:v>Q4 </c:v>
                  </c:pt>
                  <c:pt idx="25">
                    <c:v>Q1 </c:v>
                  </c:pt>
                  <c:pt idx="26">
                    <c:v>Q2 </c:v>
                  </c:pt>
                  <c:pt idx="27">
                    <c:v>Q3 </c:v>
                  </c:pt>
                  <c:pt idx="28">
                    <c:v>Q4 </c:v>
                  </c:pt>
                  <c:pt idx="29">
                    <c:v>Q1 </c:v>
                  </c:pt>
                  <c:pt idx="30">
                    <c:v>Q2 </c:v>
                  </c:pt>
                  <c:pt idx="31">
                    <c:v>Q3 </c:v>
                  </c:pt>
                  <c:pt idx="32">
                    <c:v>Q4 </c:v>
                  </c:pt>
                  <c:pt idx="33">
                    <c:v>Q1</c:v>
                  </c:pt>
                  <c:pt idx="34">
                    <c:v>Q2</c:v>
                  </c:pt>
                  <c:pt idx="35">
                    <c:v>Q3</c:v>
                  </c:pt>
                  <c:pt idx="36">
                    <c:v>Q4</c:v>
                  </c:pt>
                  <c:pt idx="37">
                    <c:v>Q1</c:v>
                  </c:pt>
                  <c:pt idx="38">
                    <c:v>Q2</c:v>
                  </c:pt>
                </c:lvl>
                <c:lvl>
                  <c:pt idx="0">
                    <c:v>2015</c:v>
                  </c:pt>
                  <c:pt idx="1">
                    <c:v>2016</c:v>
                  </c:pt>
                  <c:pt idx="5">
                    <c:v>2017</c:v>
                  </c:pt>
                  <c:pt idx="9">
                    <c:v>2018</c:v>
                  </c:pt>
                  <c:pt idx="13">
                    <c:v>2019</c:v>
                  </c:pt>
                  <c:pt idx="17">
                    <c:v>2020</c:v>
                  </c:pt>
                  <c:pt idx="21">
                    <c:v>2021</c:v>
                  </c:pt>
                  <c:pt idx="25">
                    <c:v>2022</c:v>
                  </c:pt>
                  <c:pt idx="29">
                    <c:v>2023</c:v>
                  </c:pt>
                  <c:pt idx="33">
                    <c:v>2024</c:v>
                  </c:pt>
                  <c:pt idx="37">
                    <c:v>2025</c:v>
                  </c:pt>
                </c:lvl>
              </c:multiLvlStrCache>
            </c:multiLvlStrRef>
          </c:cat>
          <c:val>
            <c:numRef>
              <c:f>RETURNS!$H$38:$H$76</c:f>
              <c:numCache>
                <c:formatCode>"₦"#,##0.00</c:formatCode>
                <c:ptCount val="39"/>
                <c:pt idx="0">
                  <c:v>1</c:v>
                </c:pt>
                <c:pt idx="1">
                  <c:v>1.0690089999999999</c:v>
                </c:pt>
                <c:pt idx="2">
                  <c:v>1.0855109999999999</c:v>
                </c:pt>
                <c:pt idx="3">
                  <c:v>1.0290005</c:v>
                </c:pt>
                <c:pt idx="4">
                  <c:v>1.0611495</c:v>
                </c:pt>
                <c:pt idx="5">
                  <c:v>1.0979199999999998</c:v>
                </c:pt>
                <c:pt idx="6">
                  <c:v>1.1401240000000001</c:v>
                </c:pt>
                <c:pt idx="7">
                  <c:v>1.2256499999999999</c:v>
                </c:pt>
                <c:pt idx="8">
                  <c:v>1.2802500000000001</c:v>
                </c:pt>
                <c:pt idx="9">
                  <c:v>1.393</c:v>
                </c:pt>
                <c:pt idx="10">
                  <c:v>1.4344735</c:v>
                </c:pt>
                <c:pt idx="11">
                  <c:v>1.3969305000000001</c:v>
                </c:pt>
                <c:pt idx="12">
                  <c:v>1.4240785</c:v>
                </c:pt>
                <c:pt idx="13">
                  <c:v>1.4578515000000001</c:v>
                </c:pt>
                <c:pt idx="14">
                  <c:v>1.37035</c:v>
                </c:pt>
                <c:pt idx="15">
                  <c:v>1.3740285000000001</c:v>
                </c:pt>
                <c:pt idx="16">
                  <c:v>1.4083150000000002</c:v>
                </c:pt>
                <c:pt idx="17">
                  <c:v>1.4875345</c:v>
                </c:pt>
                <c:pt idx="18">
                  <c:v>1.4692560000000001</c:v>
                </c:pt>
                <c:pt idx="19">
                  <c:v>1.4222250000000001</c:v>
                </c:pt>
                <c:pt idx="20">
                  <c:v>1.7211445000000001</c:v>
                </c:pt>
                <c:pt idx="21">
                  <c:v>1.919894</c:v>
                </c:pt>
                <c:pt idx="22">
                  <c:v>1.977203</c:v>
                </c:pt>
                <c:pt idx="23">
                  <c:v>1.9898355000000001</c:v>
                </c:pt>
                <c:pt idx="24">
                  <c:v>1.6023000000000001</c:v>
                </c:pt>
                <c:pt idx="25">
                  <c:v>1.5707500000000001</c:v>
                </c:pt>
                <c:pt idx="26">
                  <c:v>1.6959500000000001</c:v>
                </c:pt>
                <c:pt idx="27">
                  <c:v>1.635</c:v>
                </c:pt>
                <c:pt idx="28">
                  <c:v>1.60405</c:v>
                </c:pt>
                <c:pt idx="29">
                  <c:v>1.69455</c:v>
                </c:pt>
                <c:pt idx="30">
                  <c:v>1.9666000000000001</c:v>
                </c:pt>
                <c:pt idx="31">
                  <c:v>2.0460000000000003</c:v>
                </c:pt>
                <c:pt idx="32">
                  <c:v>2.3501500000000002</c:v>
                </c:pt>
                <c:pt idx="33">
                  <c:v>2.9717000000000002</c:v>
                </c:pt>
                <c:pt idx="34">
                  <c:v>2.6204035000000001</c:v>
                </c:pt>
                <c:pt idx="35">
                  <c:v>2.3477230000000002</c:v>
                </c:pt>
                <c:pt idx="36">
                  <c:v>2.6421960000000002</c:v>
                </c:pt>
                <c:pt idx="37">
                  <c:v>2.7358500000000001</c:v>
                </c:pt>
                <c:pt idx="38">
                  <c:v>2.7686329999999999</c:v>
                </c:pt>
              </c:numCache>
            </c:numRef>
          </c:val>
          <c:smooth val="0"/>
          <c:extLst>
            <c:ext xmlns:c16="http://schemas.microsoft.com/office/drawing/2014/chart" uri="{C3380CC4-5D6E-409C-BE32-E72D297353CC}">
              <c16:uniqueId val="{00000000-6E06-49B2-BBC1-6E23BB7F64B4}"/>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48965480"/>
        <c:axId val="1048969088"/>
      </c:lineChart>
      <c:catAx>
        <c:axId val="1048965480"/>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600" b="0" i="0" u="none" strike="noStrike" kern="1200" spc="20" baseline="0">
                <a:solidFill>
                  <a:schemeClr val="tx1"/>
                </a:solidFill>
                <a:latin typeface="Garamond" panose="02020404030301010803" pitchFamily="18" charset="0"/>
                <a:ea typeface="+mn-ea"/>
                <a:cs typeface="+mn-cs"/>
              </a:defRPr>
            </a:pPr>
            <a:endParaRPr lang="en-US"/>
          </a:p>
        </c:txPr>
        <c:crossAx val="1048969088"/>
        <c:crosses val="autoZero"/>
        <c:auto val="1"/>
        <c:lblAlgn val="ctr"/>
        <c:lblOffset val="100"/>
        <c:noMultiLvlLbl val="0"/>
      </c:catAx>
      <c:valAx>
        <c:axId val="1048969088"/>
        <c:scaling>
          <c:orientation val="minMax"/>
          <c:min val="0.8"/>
        </c:scaling>
        <c:delete val="0"/>
        <c:axPos val="l"/>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solidFill>
                <a:latin typeface="Garamond" panose="02020404030301010803" pitchFamily="18" charset="0"/>
                <a:ea typeface="+mn-ea"/>
                <a:cs typeface="+mn-cs"/>
              </a:defRPr>
            </a:pPr>
            <a:endParaRPr lang="en-US"/>
          </a:p>
        </c:txPr>
        <c:crossAx val="1048965480"/>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w="9525" cap="flat" cmpd="sng" algn="ctr">
      <a:solidFill>
        <a:schemeClr val="tx1"/>
      </a:solidFill>
      <a:round/>
    </a:ln>
    <a:effectLst/>
  </c:spPr>
  <c:txPr>
    <a:bodyPr/>
    <a:lstStyle/>
    <a:p>
      <a:pPr>
        <a:defRPr>
          <a:solidFill>
            <a:schemeClr val="tx1"/>
          </a:solidFill>
          <a:latin typeface="Garamond" panose="02020404030301010803" pitchFamily="18" charset="0"/>
        </a:defRPr>
      </a:pPr>
      <a:endParaRPr lang="en-US"/>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lgn="ctr" rtl="0">
              <a:defRPr sz="1600" b="1" i="0" u="none" strike="noStrike" kern="1200" cap="all" spc="120" normalizeH="0" baseline="0">
                <a:solidFill>
                  <a:sysClr val="windowText" lastClr="000000"/>
                </a:solidFill>
                <a:latin typeface="Garamond" panose="02020404030301010803" pitchFamily="18" charset="0"/>
                <a:ea typeface="+mn-ea"/>
                <a:cs typeface="+mn-cs"/>
              </a:defRPr>
            </a:pPr>
            <a:r>
              <a:rPr lang="en-US"/>
              <a:t>FUND RETURNS CHART</a:t>
            </a:r>
            <a:endParaRPr lang="aa-ET"/>
          </a:p>
          <a:p>
            <a:pPr algn="ctr" rtl="0">
              <a:defRPr/>
            </a:pPr>
            <a:endParaRPr lang="en-US"/>
          </a:p>
        </c:rich>
      </c:tx>
      <c:overlay val="0"/>
      <c:spPr>
        <a:noFill/>
        <a:ln>
          <a:noFill/>
        </a:ln>
        <a:effectLst/>
      </c:spPr>
      <c:txPr>
        <a:bodyPr rot="0" spcFirstLastPara="1" vertOverflow="ellipsis" vert="horz" wrap="square" anchor="ctr" anchorCtr="1"/>
        <a:lstStyle/>
        <a:p>
          <a:pPr algn="ctr" rtl="0">
            <a:defRPr sz="1600" b="1" i="0" u="none" strike="noStrike" kern="1200" cap="all" spc="120" normalizeH="0" baseline="0">
              <a:solidFill>
                <a:sysClr val="windowText" lastClr="000000"/>
              </a:solidFill>
              <a:latin typeface="Garamond" panose="02020404030301010803" pitchFamily="18" charset="0"/>
              <a:ea typeface="+mn-ea"/>
              <a:cs typeface="+mn-cs"/>
            </a:defRPr>
          </a:pPr>
          <a:endParaRPr lang="aa-ET"/>
        </a:p>
      </c:txPr>
    </c:title>
    <c:autoTitleDeleted val="0"/>
    <c:plotArea>
      <c:layout>
        <c:manualLayout>
          <c:layoutTarget val="inner"/>
          <c:xMode val="edge"/>
          <c:yMode val="edge"/>
          <c:x val="8.2532220191661704E-2"/>
          <c:y val="0.35237318292162861"/>
          <c:w val="0.89143715385455868"/>
          <c:h val="0.52191712233681453"/>
        </c:manualLayout>
      </c:layout>
      <c:lineChart>
        <c:grouping val="standard"/>
        <c:varyColors val="0"/>
        <c:ser>
          <c:idx val="0"/>
          <c:order val="0"/>
          <c:tx>
            <c:strRef>
              <c:f>'FEB''25 '!$G$66</c:f>
              <c:strCache>
                <c:ptCount val="1"/>
                <c:pt idx="0">
                  <c:v>Month-on-Month</c:v>
                </c:pt>
              </c:strCache>
            </c:strRef>
          </c:tx>
          <c:spPr>
            <a:ln w="22225" cap="rnd">
              <a:solidFill>
                <a:schemeClr val="accent1"/>
              </a:solidFill>
              <a:round/>
            </a:ln>
            <a:effectLst/>
          </c:spPr>
          <c:marker>
            <c:symbol val="diamond"/>
            <c:size val="6"/>
            <c:spPr>
              <a:solidFill>
                <a:schemeClr val="accent1"/>
              </a:solidFill>
              <a:ln w="9525">
                <a:solidFill>
                  <a:schemeClr val="tx2">
                    <a:lumMod val="40000"/>
                    <a:lumOff val="60000"/>
                  </a:schemeClr>
                </a:solidFill>
                <a:round/>
              </a:ln>
              <a:effectLst/>
            </c:spPr>
          </c:marker>
          <c:cat>
            <c:numRef>
              <c:f>'FEB''25 '!$AR$65:$BE$65</c:f>
              <c:numCache>
                <c:formatCode>mmm\-yy</c:formatCode>
                <c:ptCount val="14"/>
                <c:pt idx="0">
                  <c:v>45322</c:v>
                </c:pt>
                <c:pt idx="1">
                  <c:v>45351</c:v>
                </c:pt>
                <c:pt idx="2">
                  <c:v>45382</c:v>
                </c:pt>
                <c:pt idx="3">
                  <c:v>45412</c:v>
                </c:pt>
                <c:pt idx="4">
                  <c:v>45443</c:v>
                </c:pt>
                <c:pt idx="5">
                  <c:v>45473</c:v>
                </c:pt>
                <c:pt idx="6">
                  <c:v>45504</c:v>
                </c:pt>
                <c:pt idx="7">
                  <c:v>45535</c:v>
                </c:pt>
                <c:pt idx="8">
                  <c:v>45565</c:v>
                </c:pt>
                <c:pt idx="9">
                  <c:v>45596</c:v>
                </c:pt>
                <c:pt idx="10">
                  <c:v>45626</c:v>
                </c:pt>
                <c:pt idx="11">
                  <c:v>45657</c:v>
                </c:pt>
                <c:pt idx="12">
                  <c:v>45688</c:v>
                </c:pt>
                <c:pt idx="13">
                  <c:v>45716</c:v>
                </c:pt>
              </c:numCache>
            </c:numRef>
          </c:cat>
          <c:val>
            <c:numRef>
              <c:f>'FEB''25 '!$AR$66:$BE$66</c:f>
              <c:numCache>
                <c:formatCode>0.00%</c:formatCode>
                <c:ptCount val="14"/>
                <c:pt idx="0">
                  <c:v>8.9972980448056558E-2</c:v>
                </c:pt>
                <c:pt idx="1">
                  <c:v>0.14535836976889457</c:v>
                </c:pt>
                <c:pt idx="2">
                  <c:v>0.35740550416809425</c:v>
                </c:pt>
                <c:pt idx="3">
                  <c:v>-0.14567419322273448</c:v>
                </c:pt>
                <c:pt idx="4">
                  <c:v>4.9827674491885909E-2</c:v>
                </c:pt>
                <c:pt idx="5">
                  <c:v>-1.6845742650224513E-2</c:v>
                </c:pt>
                <c:pt idx="6">
                  <c:v>4.291037620732846E-2</c:v>
                </c:pt>
                <c:pt idx="7">
                  <c:v>1.9284657825578179E-2</c:v>
                </c:pt>
                <c:pt idx="8">
                  <c:v>-0.15717733099555278</c:v>
                </c:pt>
                <c:pt idx="9">
                  <c:v>-1.7704601437222328E-2</c:v>
                </c:pt>
                <c:pt idx="10">
                  <c:v>4.9861512060646304E-2</c:v>
                </c:pt>
                <c:pt idx="11">
                  <c:v>9.1299739875249142E-2</c:v>
                </c:pt>
                <c:pt idx="12">
                  <c:v>3.5445515775513962E-2</c:v>
                </c:pt>
                <c:pt idx="13">
                  <c:v>-1.1982747592155923E-2</c:v>
                </c:pt>
              </c:numCache>
            </c:numRef>
          </c:val>
          <c:smooth val="0"/>
          <c:extLst>
            <c:ext xmlns:c16="http://schemas.microsoft.com/office/drawing/2014/chart" uri="{C3380CC4-5D6E-409C-BE32-E72D297353CC}">
              <c16:uniqueId val="{00000000-4001-41E6-8047-0EAACEDCBEDA}"/>
            </c:ext>
          </c:extLst>
        </c:ser>
        <c:ser>
          <c:idx val="1"/>
          <c:order val="1"/>
          <c:tx>
            <c:strRef>
              <c:f>'FEB''25 '!$G$67</c:f>
              <c:strCache>
                <c:ptCount val="1"/>
                <c:pt idx="0">
                  <c:v>Year-to-date</c:v>
                </c:pt>
              </c:strCache>
            </c:strRef>
          </c:tx>
          <c:spPr>
            <a:ln w="22225" cap="rnd">
              <a:solidFill>
                <a:schemeClr val="accent3"/>
              </a:solidFill>
              <a:round/>
            </a:ln>
            <a:effectLst/>
          </c:spPr>
          <c:marker>
            <c:symbol val="square"/>
            <c:size val="6"/>
            <c:spPr>
              <a:solidFill>
                <a:srgbClr val="002060"/>
              </a:solidFill>
              <a:ln w="9525">
                <a:solidFill>
                  <a:srgbClr val="002060"/>
                </a:solidFill>
                <a:round/>
              </a:ln>
              <a:effectLst/>
            </c:spPr>
          </c:marker>
          <c:cat>
            <c:numRef>
              <c:f>'FEB''25 '!$AR$65:$BE$65</c:f>
              <c:numCache>
                <c:formatCode>mmm\-yy</c:formatCode>
                <c:ptCount val="14"/>
                <c:pt idx="0">
                  <c:v>45322</c:v>
                </c:pt>
                <c:pt idx="1">
                  <c:v>45351</c:v>
                </c:pt>
                <c:pt idx="2">
                  <c:v>45382</c:v>
                </c:pt>
                <c:pt idx="3">
                  <c:v>45412</c:v>
                </c:pt>
                <c:pt idx="4">
                  <c:v>45443</c:v>
                </c:pt>
                <c:pt idx="5">
                  <c:v>45473</c:v>
                </c:pt>
                <c:pt idx="6">
                  <c:v>45504</c:v>
                </c:pt>
                <c:pt idx="7">
                  <c:v>45535</c:v>
                </c:pt>
                <c:pt idx="8">
                  <c:v>45565</c:v>
                </c:pt>
                <c:pt idx="9">
                  <c:v>45596</c:v>
                </c:pt>
                <c:pt idx="10">
                  <c:v>45626</c:v>
                </c:pt>
                <c:pt idx="11">
                  <c:v>45657</c:v>
                </c:pt>
                <c:pt idx="12">
                  <c:v>45688</c:v>
                </c:pt>
                <c:pt idx="13">
                  <c:v>45716</c:v>
                </c:pt>
              </c:numCache>
            </c:numRef>
          </c:cat>
          <c:val>
            <c:numRef>
              <c:f>'FEB''25 '!$AR$67:$BE$67</c:f>
              <c:numCache>
                <c:formatCode>0.00%</c:formatCode>
                <c:ptCount val="14"/>
                <c:pt idx="0">
                  <c:v>8.9972980448056558E-2</c:v>
                </c:pt>
                <c:pt idx="1">
                  <c:v>-6.8463715082016152E-2</c:v>
                </c:pt>
                <c:pt idx="2">
                  <c:v>0.26447248047996935</c:v>
                </c:pt>
                <c:pt idx="3">
                  <c:v>8.027147203369997E-2</c:v>
                </c:pt>
                <c:pt idx="4">
                  <c:v>0.13409888730506561</c:v>
                </c:pt>
                <c:pt idx="5">
                  <c:v>0.11499414930961849</c:v>
                </c:pt>
                <c:pt idx="6">
                  <c:v>0.16283896772546438</c:v>
                </c:pt>
                <c:pt idx="7">
                  <c:v>0.1852639193242985</c:v>
                </c:pt>
                <c:pt idx="8">
                  <c:v>-1.0327000404229333E-3</c:v>
                </c:pt>
                <c:pt idx="9">
                  <c:v>-1.8719017935025371E-2</c:v>
                </c:pt>
                <c:pt idx="10">
                  <c:v>3.0209135587090208E-2</c:v>
                </c:pt>
                <c:pt idx="11">
                  <c:v>0.12426696168329682</c:v>
                </c:pt>
                <c:pt idx="12">
                  <c:v>1.859711828437393E-2</c:v>
                </c:pt>
                <c:pt idx="13">
                  <c:v>3.0802710450872971E-2</c:v>
                </c:pt>
              </c:numCache>
            </c:numRef>
          </c:val>
          <c:smooth val="0"/>
          <c:extLst>
            <c:ext xmlns:c16="http://schemas.microsoft.com/office/drawing/2014/chart" uri="{C3380CC4-5D6E-409C-BE32-E72D297353CC}">
              <c16:uniqueId val="{00000001-4001-41E6-8047-0EAACEDCBEDA}"/>
            </c:ext>
          </c:extLst>
        </c:ser>
        <c:dLbls>
          <c:showLegendKey val="0"/>
          <c:showVal val="0"/>
          <c:showCatName val="0"/>
          <c:showSerName val="0"/>
          <c:showPercent val="0"/>
          <c:showBubbleSize val="0"/>
        </c:dLbls>
        <c:marker val="1"/>
        <c:smooth val="0"/>
        <c:axId val="521213656"/>
        <c:axId val="521218360"/>
      </c:lineChart>
      <c:dateAx>
        <c:axId val="521213656"/>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ysClr val="windowText" lastClr="000000"/>
                </a:solidFill>
                <a:latin typeface="Garamond" panose="02020404030301010803" pitchFamily="18" charset="0"/>
                <a:ea typeface="+mn-ea"/>
                <a:cs typeface="+mn-cs"/>
              </a:defRPr>
            </a:pPr>
            <a:endParaRPr lang="en-US"/>
          </a:p>
        </c:txPr>
        <c:crossAx val="521218360"/>
        <c:crosses val="autoZero"/>
        <c:auto val="1"/>
        <c:lblOffset val="100"/>
        <c:baseTimeUnit val="months"/>
      </c:dateAx>
      <c:valAx>
        <c:axId val="521218360"/>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Garamond" panose="02020404030301010803" pitchFamily="18" charset="0"/>
                <a:ea typeface="+mn-ea"/>
                <a:cs typeface="+mn-cs"/>
              </a:defRPr>
            </a:pPr>
            <a:endParaRPr lang="en-US"/>
          </a:p>
        </c:txPr>
        <c:crossAx val="52121365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tx1"/>
      </a:solidFill>
      <a:round/>
    </a:ln>
    <a:effectLst/>
  </c:spPr>
  <c:txPr>
    <a:bodyPr/>
    <a:lstStyle/>
    <a:p>
      <a:pPr>
        <a:defRPr>
          <a:solidFill>
            <a:sysClr val="windowText" lastClr="000000"/>
          </a:solidFill>
          <a:latin typeface="Garamond" panose="02020404030301010803" pitchFamily="18" charset="0"/>
        </a:defRPr>
      </a:pPr>
      <a:endParaRPr lang="en-US"/>
    </a:p>
  </c:txPr>
  <c:externalData r:id="rId4">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2.9719819330949956E-2"/>
          <c:y val="6.1504155483941773E-2"/>
          <c:w val="0.53166208255305869"/>
          <c:h val="0.93849578739137518"/>
        </c:manualLayout>
      </c:layout>
      <c:pie3DChart>
        <c:varyColors val="1"/>
        <c:ser>
          <c:idx val="1"/>
          <c:order val="0"/>
          <c:explosion val="1"/>
          <c:dPt>
            <c:idx val="0"/>
            <c:bubble3D val="0"/>
            <c:spPr>
              <a:solidFill>
                <a:schemeClr val="tx2">
                  <a:lumMod val="60000"/>
                  <a:lumOff val="40000"/>
                </a:schemeClr>
              </a:soli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1-7740-4056-A551-804F9B654625}"/>
              </c:ext>
            </c:extLst>
          </c:dPt>
          <c:dPt>
            <c:idx val="1"/>
            <c:bubble3D val="0"/>
            <c:spPr>
              <a:solidFill>
                <a:schemeClr val="accent5">
                  <a:lumMod val="60000"/>
                  <a:lumOff val="40000"/>
                </a:schemeClr>
              </a:solidFill>
              <a:ln>
                <a:solidFill>
                  <a:schemeClr val="bg1"/>
                </a:solidFill>
              </a:ln>
              <a:effectLst>
                <a:outerShdw blurRad="40000" dist="23000" dir="5400000" rotWithShape="0">
                  <a:srgbClr val="000000">
                    <a:alpha val="35000"/>
                  </a:srgbClr>
                </a:outerShdw>
              </a:effectLst>
              <a:sp3d>
                <a:contourClr>
                  <a:schemeClr val="bg1"/>
                </a:contourClr>
              </a:sp3d>
            </c:spPr>
            <c:extLst>
              <c:ext xmlns:c16="http://schemas.microsoft.com/office/drawing/2014/chart" uri="{C3380CC4-5D6E-409C-BE32-E72D297353CC}">
                <c16:uniqueId val="{00000003-7740-4056-A551-804F9B654625}"/>
              </c:ext>
            </c:extLst>
          </c:dPt>
          <c:dPt>
            <c:idx val="2"/>
            <c:bubble3D val="0"/>
            <c:spPr>
              <a:solidFill>
                <a:schemeClr val="tx2">
                  <a:lumMod val="75000"/>
                </a:schemeClr>
              </a:soli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5-7740-4056-A551-804F9B654625}"/>
              </c:ext>
            </c:extLst>
          </c:dPt>
          <c:dPt>
            <c:idx val="3"/>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7-7740-4056-A551-804F9B654625}"/>
              </c:ext>
            </c:extLst>
          </c:dPt>
          <c:dPt>
            <c:idx val="4"/>
            <c:bubble3D val="0"/>
            <c:explosion val="0"/>
            <c:spPr>
              <a:solidFill>
                <a:schemeClr val="bg1"/>
              </a:solidFill>
              <a:ln>
                <a:solidFill>
                  <a:schemeClr val="tx2">
                    <a:lumMod val="50000"/>
                  </a:schemeClr>
                </a:solidFill>
              </a:ln>
              <a:effectLst>
                <a:outerShdw blurRad="40000" dist="23000" dir="5400000" rotWithShape="0">
                  <a:srgbClr val="000000">
                    <a:alpha val="35000"/>
                  </a:srgbClr>
                </a:outerShdw>
              </a:effectLst>
              <a:sp3d>
                <a:contourClr>
                  <a:schemeClr val="tx2">
                    <a:lumMod val="50000"/>
                  </a:schemeClr>
                </a:contourClr>
              </a:sp3d>
            </c:spPr>
            <c:extLst>
              <c:ext xmlns:c16="http://schemas.microsoft.com/office/drawing/2014/chart" uri="{C3380CC4-5D6E-409C-BE32-E72D297353CC}">
                <c16:uniqueId val="{00000009-7740-4056-A551-804F9B654625}"/>
              </c:ext>
            </c:extLst>
          </c:dPt>
          <c:dLbls>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rebuchet MS" panose="020B0603020202020204" pitchFamily="34" charset="0"/>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1-7740-4056-A551-804F9B654625}"/>
                </c:ext>
              </c:extLst>
            </c:dLbl>
            <c:dLbl>
              <c:idx val="1"/>
              <c:layout>
                <c:manualLayout>
                  <c:x val="4.2908937230303843E-3"/>
                  <c:y val="-3.6037759761089576E-3"/>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rebuchet MS" panose="020B0603020202020204" pitchFamily="3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7740-4056-A551-804F9B654625}"/>
                </c:ext>
              </c:extLst>
            </c:dLbl>
            <c:dLbl>
              <c:idx val="2"/>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Trebuchet MS" panose="020B0603020202020204" pitchFamily="34" charset="0"/>
                      <a:ea typeface="+mn-ea"/>
                      <a:cs typeface="+mn-cs"/>
                    </a:defRPr>
                  </a:pPr>
                  <a:endParaRPr lang="en-US"/>
                </a:p>
              </c:txPr>
              <c:showLegendKey val="0"/>
              <c:showVal val="0"/>
              <c:showCatName val="1"/>
              <c:showSerName val="0"/>
              <c:showPercent val="1"/>
              <c:showBubbleSize val="0"/>
              <c:extLst>
                <c:ext xmlns:c16="http://schemas.microsoft.com/office/drawing/2014/chart" uri="{C3380CC4-5D6E-409C-BE32-E72D297353CC}">
                  <c16:uniqueId val="{00000005-7740-4056-A551-804F9B654625}"/>
                </c:ext>
              </c:extLst>
            </c:dLbl>
            <c:dLbl>
              <c:idx val="3"/>
              <c:layout>
                <c:manualLayout>
                  <c:x val="-4.1793796229798411E-2"/>
                  <c:y val="5.4377572047041585E-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7740-4056-A551-804F9B654625}"/>
                </c:ext>
              </c:extLst>
            </c:dLbl>
            <c:dLbl>
              <c:idx val="4"/>
              <c:layout>
                <c:manualLayout>
                  <c:x val="4.7668935450865231E-3"/>
                  <c:y val="1.9195482162837608E-2"/>
                </c:manualLayout>
              </c:layout>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Trebuchet MS" panose="020B0603020202020204" pitchFamily="3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2011299435028248"/>
                      <c:h val="0.28056983844649047"/>
                    </c:manualLayout>
                  </c15:layout>
                </c:ext>
                <c:ext xmlns:c16="http://schemas.microsoft.com/office/drawing/2014/chart" uri="{C3380CC4-5D6E-409C-BE32-E72D297353CC}">
                  <c16:uniqueId val="{00000009-7740-4056-A551-804F9B65462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'FEB''25 '!$D$9:$D$13</c:f>
              <c:strCache>
                <c:ptCount val="5"/>
                <c:pt idx="0">
                  <c:v>Bonds</c:v>
                </c:pt>
                <c:pt idx="1">
                  <c:v>Cash</c:v>
                </c:pt>
                <c:pt idx="2">
                  <c:v>Equities</c:v>
                </c:pt>
                <c:pt idx="3">
                  <c:v>Fixed Placement</c:v>
                </c:pt>
                <c:pt idx="4">
                  <c:v>Treasury Bills/Commercial Papers</c:v>
                </c:pt>
              </c:strCache>
            </c:strRef>
          </c:cat>
          <c:val>
            <c:numRef>
              <c:f>'FEB''25 '!$F$9:$F$13</c:f>
              <c:numCache>
                <c:formatCode>_-* #,##0.00_-;\-* #,##0.00_-;_-* "-"??_-;_-@_-</c:formatCode>
                <c:ptCount val="5"/>
                <c:pt idx="0">
                  <c:v>12.439625486613126</c:v>
                </c:pt>
                <c:pt idx="1">
                  <c:v>1.0714298059826119</c:v>
                </c:pt>
                <c:pt idx="2">
                  <c:v>55.495314339563073</c:v>
                </c:pt>
                <c:pt idx="3">
                  <c:v>15.84351255368858</c:v>
                </c:pt>
                <c:pt idx="4">
                  <c:v>15.150117814152598</c:v>
                </c:pt>
              </c:numCache>
            </c:numRef>
          </c:val>
          <c:extLst>
            <c:ext xmlns:c16="http://schemas.microsoft.com/office/drawing/2014/chart" uri="{C3380CC4-5D6E-409C-BE32-E72D297353CC}">
              <c16:uniqueId val="{0000000A-7740-4056-A551-804F9B654625}"/>
            </c:ext>
          </c:extLst>
        </c:ser>
        <c:dLbls>
          <c:showLegendKey val="0"/>
          <c:showVal val="0"/>
          <c:showCatName val="0"/>
          <c:showSerName val="0"/>
          <c:showPercent val="1"/>
          <c:showBubbleSize val="0"/>
          <c:showLeaderLines val="1"/>
        </c:dLbls>
      </c:pie3DChart>
      <c:spPr>
        <a:noFill/>
        <a:ln>
          <a:noFill/>
        </a:ln>
        <a:effectLst/>
      </c:spPr>
    </c:plotArea>
    <c:legend>
      <c:legendPos val="r"/>
      <c:legendEntry>
        <c:idx val="3"/>
        <c:delete val="1"/>
      </c:legendEntry>
      <c:layout>
        <c:manualLayout>
          <c:xMode val="edge"/>
          <c:yMode val="edge"/>
          <c:x val="0.62173670107730261"/>
          <c:y val="0.25954838414474718"/>
          <c:w val="0.35006822798507398"/>
          <c:h val="0.57846695026594874"/>
        </c:manualLayout>
      </c:layout>
      <c:overlay val="0"/>
      <c:spPr>
        <a:noFill/>
        <a:ln>
          <a:solidFill>
            <a:schemeClr val="accent1"/>
          </a:solidFill>
          <a:prstDash val="dash"/>
        </a:ln>
        <a:effectLst/>
      </c:spPr>
      <c:txPr>
        <a:bodyPr rot="0" spcFirstLastPara="1" vertOverflow="ellipsis" vert="horz" wrap="square" anchor="ctr" anchorCtr="1"/>
        <a:lstStyle/>
        <a:p>
          <a:pPr>
            <a:defRPr sz="900" b="1" i="0" u="none" strike="noStrike" kern="1200" baseline="0">
              <a:solidFill>
                <a:schemeClr val="tx1"/>
              </a:solidFill>
              <a:latin typeface="Trebuchet MS" panose="020B06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4">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4.4924470352262762E-2"/>
          <c:y val="0"/>
          <c:w val="0.59552678795286451"/>
          <c:h val="1"/>
        </c:manualLayout>
      </c:layout>
      <c:pie3DChart>
        <c:varyColors val="1"/>
        <c:ser>
          <c:idx val="0"/>
          <c:order val="0"/>
          <c:dPt>
            <c:idx val="0"/>
            <c:bubble3D val="0"/>
            <c:explosion val="14"/>
            <c:spPr>
              <a:gradFill rotWithShape="1">
                <a:gsLst>
                  <a:gs pos="0">
                    <a:schemeClr val="accent1">
                      <a:shade val="53000"/>
                      <a:shade val="51000"/>
                      <a:satMod val="130000"/>
                    </a:schemeClr>
                  </a:gs>
                  <a:gs pos="80000">
                    <a:schemeClr val="accent1">
                      <a:shade val="53000"/>
                      <a:shade val="93000"/>
                      <a:satMod val="130000"/>
                    </a:schemeClr>
                  </a:gs>
                  <a:gs pos="100000">
                    <a:schemeClr val="accent1">
                      <a:shade val="53000"/>
                      <a:shade val="94000"/>
                      <a:satMod val="135000"/>
                    </a:schemeClr>
                  </a:gs>
                </a:gsLst>
                <a:lin ang="16200000" scaled="0"/>
              </a:gra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1-6838-4D8D-B664-D19F772B0384}"/>
              </c:ext>
            </c:extLst>
          </c:dPt>
          <c:dPt>
            <c:idx val="1"/>
            <c:bubble3D val="0"/>
            <c:spPr>
              <a:solidFill>
                <a:schemeClr val="tx1">
                  <a:lumMod val="65000"/>
                  <a:lumOff val="35000"/>
                </a:schemeClr>
              </a:soli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3-6838-4D8D-B664-D19F772B0384}"/>
              </c:ext>
            </c:extLst>
          </c:dPt>
          <c:dPt>
            <c:idx val="2"/>
            <c:bubble3D val="0"/>
            <c:explosion val="7"/>
            <c:spPr>
              <a:solidFill>
                <a:schemeClr val="tx2">
                  <a:lumMod val="50000"/>
                </a:schemeClr>
              </a:soli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5-6838-4D8D-B664-D19F772B0384}"/>
              </c:ext>
            </c:extLst>
          </c:dPt>
          <c:dPt>
            <c:idx val="3"/>
            <c:bubble3D val="0"/>
            <c:explosion val="19"/>
            <c:spPr>
              <a:solidFill>
                <a:schemeClr val="accent1">
                  <a:lumMod val="60000"/>
                  <a:lumOff val="40000"/>
                </a:schemeClr>
              </a:solidFill>
              <a:ln>
                <a:solidFill>
                  <a:schemeClr val="bg1"/>
                </a:solidFill>
              </a:ln>
              <a:effectLst>
                <a:outerShdw blurRad="40000" dist="23000" dir="5400000" rotWithShape="0">
                  <a:srgbClr val="000000">
                    <a:alpha val="35000"/>
                  </a:srgbClr>
                </a:outerShdw>
              </a:effectLst>
              <a:sp3d>
                <a:contourClr>
                  <a:schemeClr val="bg1"/>
                </a:contourClr>
              </a:sp3d>
            </c:spPr>
            <c:extLst>
              <c:ext xmlns:c16="http://schemas.microsoft.com/office/drawing/2014/chart" uri="{C3380CC4-5D6E-409C-BE32-E72D297353CC}">
                <c16:uniqueId val="{00000007-6838-4D8D-B664-D19F772B0384}"/>
              </c:ext>
            </c:extLst>
          </c:dPt>
          <c:dPt>
            <c:idx val="4"/>
            <c:bubble3D val="0"/>
            <c:explosion val="8"/>
            <c:spPr>
              <a:solidFill>
                <a:schemeClr val="bg1">
                  <a:lumMod val="85000"/>
                </a:schemeClr>
              </a:solidFill>
              <a:ln>
                <a:noFill/>
              </a:ln>
              <a:effectLst>
                <a:outerShdw blurRad="40000" dist="23000" dir="5400000" rotWithShape="0">
                  <a:srgbClr val="000000">
                    <a:alpha val="35000"/>
                  </a:srgbClr>
                </a:outerShdw>
              </a:effectLst>
              <a:sp3d/>
            </c:spPr>
            <c:extLst>
              <c:ext xmlns:c16="http://schemas.microsoft.com/office/drawing/2014/chart" uri="{C3380CC4-5D6E-409C-BE32-E72D297353CC}">
                <c16:uniqueId val="{00000009-6838-4D8D-B664-D19F772B0384}"/>
              </c:ext>
            </c:extLst>
          </c:dPt>
          <c:dLbls>
            <c:dLbl>
              <c:idx val="0"/>
              <c:layout>
                <c:manualLayout>
                  <c:x val="-3.5486006644101793E-2"/>
                  <c:y val="-3.3562016325259215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838-4D8D-B664-D19F772B0384}"/>
                </c:ext>
              </c:extLst>
            </c:dLbl>
            <c:dLbl>
              <c:idx val="1"/>
              <c:layout>
                <c:manualLayout>
                  <c:x val="8.7293938824119337E-3"/>
                  <c:y val="-3.4733303886249332E-3"/>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838-4D8D-B664-D19F772B0384}"/>
                </c:ext>
              </c:extLst>
            </c:dLbl>
            <c:dLbl>
              <c:idx val="2"/>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tx1"/>
                      </a:solidFill>
                      <a:latin typeface="Trebuchet MS" panose="020B0603020202020204" pitchFamily="34" charset="0"/>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6838-4D8D-B664-D19F772B0384}"/>
                </c:ext>
              </c:extLst>
            </c:dLbl>
            <c:dLbl>
              <c:idx val="3"/>
              <c:layout>
                <c:manualLayout>
                  <c:x val="0"/>
                  <c:y val="0.13309066084873986"/>
                </c:manualLayout>
              </c:layout>
              <c:showLegendKey val="0"/>
              <c:showVal val="0"/>
              <c:showCatName val="1"/>
              <c:showSerName val="0"/>
              <c:showPercent val="1"/>
              <c:showBubbleSize val="0"/>
              <c:extLst>
                <c:ext xmlns:c15="http://schemas.microsoft.com/office/drawing/2012/chart" uri="{CE6537A1-D6FC-4f65-9D91-7224C49458BB}">
                  <c15:layout>
                    <c:manualLayout>
                      <c:w val="0.12930201673561489"/>
                      <c:h val="0.18190829871598793"/>
                    </c:manualLayout>
                  </c15:layout>
                </c:ext>
                <c:ext xmlns:c16="http://schemas.microsoft.com/office/drawing/2014/chart" uri="{C3380CC4-5D6E-409C-BE32-E72D297353CC}">
                  <c16:uniqueId val="{00000007-6838-4D8D-B664-D19F772B0384}"/>
                </c:ext>
              </c:extLst>
            </c:dLbl>
            <c:dLbl>
              <c:idx val="4"/>
              <c:layout>
                <c:manualLayout>
                  <c:x val="5.7944716058668674E-2"/>
                  <c:y val="-4.5195103954164678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838-4D8D-B664-D19F772B0384}"/>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rebuchet MS" panose="020B0603020202020204" pitchFamily="34" charset="0"/>
                    <a:ea typeface="+mn-ea"/>
                    <a:cs typeface="+mn-cs"/>
                  </a:defRPr>
                </a:pPr>
                <a:endParaRPr lang="en-US"/>
              </a:p>
            </c:txPr>
            <c:showLegendKey val="0"/>
            <c:showVal val="0"/>
            <c:showCatName val="1"/>
            <c:showSerName val="0"/>
            <c:showPercent val="1"/>
            <c:showBubbleSize val="0"/>
            <c:showLeaderLines val="1"/>
            <c:leaderLines>
              <c:spPr>
                <a:ln w="9525">
                  <a:solidFill>
                    <a:schemeClr val="tx2">
                      <a:lumMod val="35000"/>
                      <a:lumOff val="65000"/>
                    </a:schemeClr>
                  </a:solidFill>
                </a:ln>
                <a:effectLst/>
              </c:spPr>
            </c:leaderLines>
            <c:extLst>
              <c:ext xmlns:c15="http://schemas.microsoft.com/office/drawing/2012/chart" uri="{CE6537A1-D6FC-4f65-9D91-7224C49458BB}"/>
            </c:extLst>
          </c:dLbls>
          <c:cat>
            <c:strRef>
              <c:f>'FEB''25'!$D$9:$D$13</c:f>
              <c:strCache>
                <c:ptCount val="5"/>
                <c:pt idx="0">
                  <c:v>Bonds</c:v>
                </c:pt>
                <c:pt idx="1">
                  <c:v>Cash</c:v>
                </c:pt>
                <c:pt idx="2">
                  <c:v>Equities</c:v>
                </c:pt>
                <c:pt idx="3">
                  <c:v>Fixed Placement</c:v>
                </c:pt>
                <c:pt idx="4">
                  <c:v>Treasury Bills/Commercial Papers</c:v>
                </c:pt>
              </c:strCache>
            </c:strRef>
          </c:cat>
          <c:val>
            <c:numRef>
              <c:f>'FEB''25'!$F$9:$F$13</c:f>
              <c:numCache>
                <c:formatCode>_-* #,##0.00_-;\-* #,##0.00_-;_-* "-"??_-;_-@_-</c:formatCode>
                <c:ptCount val="5"/>
                <c:pt idx="0">
                  <c:v>2.010093650585894</c:v>
                </c:pt>
                <c:pt idx="1">
                  <c:v>3.9794472616990895</c:v>
                </c:pt>
                <c:pt idx="2">
                  <c:v>75.707153239560228</c:v>
                </c:pt>
                <c:pt idx="3">
                  <c:v>5.9330829079529037</c:v>
                </c:pt>
                <c:pt idx="4">
                  <c:v>12.370222940201892</c:v>
                </c:pt>
              </c:numCache>
            </c:numRef>
          </c:val>
          <c:extLst>
            <c:ext xmlns:c16="http://schemas.microsoft.com/office/drawing/2014/chart" uri="{C3380CC4-5D6E-409C-BE32-E72D297353CC}">
              <c16:uniqueId val="{0000000A-6838-4D8D-B664-D19F772B0384}"/>
            </c:ext>
          </c:extLst>
        </c:ser>
        <c:dLbls>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7645810430728515"/>
          <c:y val="0.32931188795236532"/>
          <c:w val="0.30861621373895237"/>
          <c:h val="0.44114857205373331"/>
        </c:manualLayout>
      </c:layout>
      <c:overlay val="0"/>
      <c:spPr>
        <a:noFill/>
        <a:ln>
          <a:noFill/>
        </a:ln>
        <a:effectLst/>
      </c:spPr>
      <c:txPr>
        <a:bodyPr rot="0" spcFirstLastPara="1" vertOverflow="ellipsis" vert="horz" wrap="square" anchor="ctr" anchorCtr="1"/>
        <a:lstStyle/>
        <a:p>
          <a:pPr rtl="0">
            <a:defRPr sz="900" b="1" i="0" u="none" strike="noStrike" kern="1200" baseline="0">
              <a:solidFill>
                <a:schemeClr val="tx1"/>
              </a:solidFill>
              <a:latin typeface="Trebuchet MS" panose="020B0603020202020204" pitchFamily="34" charset="0"/>
              <a:ea typeface="+mn-ea"/>
              <a:cs typeface="+mn-cs"/>
            </a:defRPr>
          </a:pPr>
          <a:endParaRPr lang="en-US"/>
        </a:p>
      </c:txPr>
    </c:legend>
    <c:plotVisOnly val="1"/>
    <c:dispBlanksAs val="gap"/>
    <c:showDLblsOverMax val="0"/>
  </c:chart>
  <c:spPr>
    <a:solidFill>
      <a:schemeClr val="bg1"/>
    </a:solidFill>
    <a:ln w="9525" cap="flat" cmpd="sng" algn="ctr">
      <a:solidFill>
        <a:schemeClr val="tx1"/>
      </a:solidFill>
      <a:round/>
    </a:ln>
    <a:effectLst/>
  </c:spPr>
  <c:txPr>
    <a:bodyPr/>
    <a:lstStyle/>
    <a:p>
      <a:pPr>
        <a:defRPr>
          <a:solidFill>
            <a:schemeClr val="tx1"/>
          </a:solidFill>
          <a:latin typeface="Trebuchet MS" panose="020B0603020202020204" pitchFamily="34" charset="0"/>
        </a:defRPr>
      </a:pPr>
      <a:endParaRPr lang="en-US"/>
    </a:p>
  </c:txPr>
  <c:externalData r:id="rId4">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r>
              <a:rPr lang="en-US" sz="1800" b="1" i="0" cap="all" baseline="0">
                <a:effectLst/>
              </a:rPr>
              <a:t>FUND RETURNS CHART</a:t>
            </a:r>
            <a:endParaRPr lang="aa-ET">
              <a:effectLst/>
            </a:endParaRP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endParaRPr lang="aa-ET"/>
        </a:p>
      </c:txPr>
    </c:title>
    <c:autoTitleDeleted val="0"/>
    <c:plotArea>
      <c:layout/>
      <c:lineChart>
        <c:grouping val="standard"/>
        <c:varyColors val="0"/>
        <c:ser>
          <c:idx val="0"/>
          <c:order val="0"/>
          <c:tx>
            <c:strRef>
              <c:f>'FEB''25'!$F$74</c:f>
              <c:strCache>
                <c:ptCount val="1"/>
                <c:pt idx="0">
                  <c:v>Month-on-Month</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'FEB''25'!$AO$73:$BD$73</c:f>
              <c:numCache>
                <c:formatCode>mmm\-yy</c:formatCode>
                <c:ptCount val="16"/>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45626</c:v>
                </c:pt>
                <c:pt idx="13">
                  <c:v>45657</c:v>
                </c:pt>
                <c:pt idx="14">
                  <c:v>45688</c:v>
                </c:pt>
                <c:pt idx="15">
                  <c:v>45716</c:v>
                </c:pt>
              </c:numCache>
            </c:numRef>
          </c:cat>
          <c:val>
            <c:numRef>
              <c:f>'FEB''25'!$AO$74:$BD$74</c:f>
              <c:numCache>
                <c:formatCode>0.00%</c:formatCode>
                <c:ptCount val="16"/>
                <c:pt idx="0">
                  <c:v>-0.17590071425752726</c:v>
                </c:pt>
                <c:pt idx="1">
                  <c:v>3.9385160533435347E-2</c:v>
                </c:pt>
                <c:pt idx="2">
                  <c:v>0.17608034644798679</c:v>
                </c:pt>
                <c:pt idx="3">
                  <c:v>-4.7869006581009038E-2</c:v>
                </c:pt>
                <c:pt idx="4">
                  <c:v>0.12163663293014078</c:v>
                </c:pt>
                <c:pt idx="5">
                  <c:v>-0.15240715268225591</c:v>
                </c:pt>
                <c:pt idx="6">
                  <c:v>9.1463810451152192E-2</c:v>
                </c:pt>
                <c:pt idx="7">
                  <c:v>3.1779072994726508E-2</c:v>
                </c:pt>
                <c:pt idx="8">
                  <c:v>-4.801613987895096E-2</c:v>
                </c:pt>
                <c:pt idx="9">
                  <c:v>1.1100795220605889E-3</c:v>
                </c:pt>
                <c:pt idx="10">
                  <c:v>-0.44259188322816079</c:v>
                </c:pt>
                <c:pt idx="11">
                  <c:v>-2.1918402777777773E-2</c:v>
                </c:pt>
                <c:pt idx="12">
                  <c:v>5.0846830855706002E-2</c:v>
                </c:pt>
                <c:pt idx="13">
                  <c:v>1.4568744061653037E-2</c:v>
                </c:pt>
                <c:pt idx="14">
                  <c:v>-6.1739100274009976E-3</c:v>
                </c:pt>
                <c:pt idx="15">
                  <c:v>3.6002512825882134E-2</c:v>
                </c:pt>
              </c:numCache>
            </c:numRef>
          </c:val>
          <c:smooth val="0"/>
          <c:extLst>
            <c:ext xmlns:c16="http://schemas.microsoft.com/office/drawing/2014/chart" uri="{C3380CC4-5D6E-409C-BE32-E72D297353CC}">
              <c16:uniqueId val="{00000000-35A6-4664-9D55-DE00B941AE9E}"/>
            </c:ext>
          </c:extLst>
        </c:ser>
        <c:ser>
          <c:idx val="1"/>
          <c:order val="1"/>
          <c:tx>
            <c:strRef>
              <c:f>'FEB''25'!$F$75</c:f>
              <c:strCache>
                <c:ptCount val="1"/>
                <c:pt idx="0">
                  <c:v>Year-to-date</c:v>
                </c:pt>
              </c:strCache>
            </c:strRef>
          </c:tx>
          <c:spPr>
            <a:ln w="22225" cap="rnd">
              <a:solidFill>
                <a:schemeClr val="tx1"/>
              </a:solidFill>
              <a:round/>
            </a:ln>
            <a:effectLst/>
          </c:spPr>
          <c:marker>
            <c:symbol val="square"/>
            <c:size val="6"/>
            <c:spPr>
              <a:solidFill>
                <a:schemeClr val="tx1">
                  <a:lumMod val="95000"/>
                  <a:lumOff val="5000"/>
                </a:schemeClr>
              </a:solidFill>
              <a:ln w="9525">
                <a:solidFill>
                  <a:schemeClr val="tx1"/>
                </a:solidFill>
                <a:round/>
              </a:ln>
              <a:effectLst/>
            </c:spPr>
          </c:marker>
          <c:cat>
            <c:numRef>
              <c:f>'FEB''25'!$AO$73:$BD$73</c:f>
              <c:numCache>
                <c:formatCode>mmm\-yy</c:formatCode>
                <c:ptCount val="16"/>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45626</c:v>
                </c:pt>
                <c:pt idx="13">
                  <c:v>45657</c:v>
                </c:pt>
                <c:pt idx="14">
                  <c:v>45688</c:v>
                </c:pt>
                <c:pt idx="15">
                  <c:v>45716</c:v>
                </c:pt>
              </c:numCache>
            </c:numRef>
          </c:cat>
          <c:val>
            <c:numRef>
              <c:f>'FEB''25'!$AO$75:$BD$75</c:f>
              <c:numCache>
                <c:formatCode>0.00%</c:formatCode>
                <c:ptCount val="16"/>
                <c:pt idx="0">
                  <c:v>0.4333218943033631</c:v>
                </c:pt>
                <c:pt idx="1">
                  <c:v>0.48977350720658869</c:v>
                </c:pt>
                <c:pt idx="2">
                  <c:v>0.17608603561382738</c:v>
                </c:pt>
                <c:pt idx="3">
                  <c:v>0.11978796543519625</c:v>
                </c:pt>
                <c:pt idx="4">
                  <c:v>0.25599520314642638</c:v>
                </c:pt>
                <c:pt idx="5">
                  <c:v>6.4572550452307961E-2</c:v>
                </c:pt>
                <c:pt idx="6">
                  <c:v>0.16194241241837751</c:v>
                </c:pt>
                <c:pt idx="7">
                  <c:v>0.19886786515828972</c:v>
                </c:pt>
                <c:pt idx="8">
                  <c:v>0.14130285804846998</c:v>
                </c:pt>
                <c:pt idx="9">
                  <c:v>0.1425697949796588</c:v>
                </c:pt>
                <c:pt idx="10">
                  <c:v>-0.8652900513892654</c:v>
                </c:pt>
                <c:pt idx="11">
                  <c:v>-0.87924939284926962</c:v>
                </c:pt>
                <c:pt idx="12">
                  <c:v>-0.84757596956955694</c:v>
                </c:pt>
                <c:pt idx="13">
                  <c:v>-0.33587166067098373</c:v>
                </c:pt>
                <c:pt idx="14">
                  <c:v>-6.1739100274009976E-3</c:v>
                </c:pt>
                <c:pt idx="15">
                  <c:v>2.9606326523533791E-2</c:v>
                </c:pt>
              </c:numCache>
            </c:numRef>
          </c:val>
          <c:smooth val="0"/>
          <c:extLst>
            <c:ext xmlns:c16="http://schemas.microsoft.com/office/drawing/2014/chart" uri="{C3380CC4-5D6E-409C-BE32-E72D297353CC}">
              <c16:uniqueId val="{00000001-35A6-4664-9D55-DE00B941AE9E}"/>
            </c:ext>
          </c:extLst>
        </c:ser>
        <c:dLbls>
          <c:showLegendKey val="0"/>
          <c:showVal val="0"/>
          <c:showCatName val="0"/>
          <c:showSerName val="0"/>
          <c:showPercent val="0"/>
          <c:showBubbleSize val="0"/>
        </c:dLbls>
        <c:marker val="1"/>
        <c:smooth val="0"/>
        <c:axId val="487721032"/>
        <c:axId val="487720248"/>
      </c:lineChart>
      <c:dateAx>
        <c:axId val="487721032"/>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solidFill>
                <a:latin typeface="Garamond" panose="02020404030301010803" pitchFamily="18" charset="0"/>
                <a:ea typeface="+mn-ea"/>
                <a:cs typeface="+mn-cs"/>
              </a:defRPr>
            </a:pPr>
            <a:endParaRPr lang="en-US"/>
          </a:p>
        </c:txPr>
        <c:crossAx val="487720248"/>
        <c:crosses val="autoZero"/>
        <c:auto val="1"/>
        <c:lblOffset val="100"/>
        <c:baseTimeUnit val="months"/>
      </c:dateAx>
      <c:valAx>
        <c:axId val="487720248"/>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Garamond" panose="02020404030301010803" pitchFamily="18" charset="0"/>
                <a:ea typeface="+mn-ea"/>
                <a:cs typeface="+mn-cs"/>
              </a:defRPr>
            </a:pPr>
            <a:endParaRPr lang="en-US"/>
          </a:p>
        </c:txPr>
        <c:crossAx val="4877210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tx1"/>
      </a:solidFill>
      <a:round/>
    </a:ln>
    <a:effectLst/>
  </c:spPr>
  <c:txPr>
    <a:bodyPr/>
    <a:lstStyle/>
    <a:p>
      <a:pPr>
        <a:defRPr>
          <a:solidFill>
            <a:schemeClr val="tx1"/>
          </a:solidFill>
          <a:latin typeface="Garamond" panose="02020404030301010803" pitchFamily="18" charset="0"/>
        </a:defRPr>
      </a:pPr>
      <a:endParaRPr lang="en-US"/>
    </a:p>
  </c:txPr>
  <c:externalData r:id="rId4">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Trebuchet MS" panose="020B0603020202020204" pitchFamily="34" charset="0"/>
              <a:ea typeface="+mn-ea"/>
              <a:cs typeface="+mn-cs"/>
            </a:defRPr>
          </a:pPr>
          <a:endParaRPr lang="en-US"/>
        </a:p>
      </c:txPr>
    </c:title>
    <c:autoTitleDeleted val="0"/>
    <c:plotArea>
      <c:layout/>
      <c:lineChart>
        <c:grouping val="standard"/>
        <c:varyColors val="0"/>
        <c:ser>
          <c:idx val="1"/>
          <c:order val="0"/>
          <c:tx>
            <c:strRef>
              <c:f>RATES!$AE$35</c:f>
              <c:strCache>
                <c:ptCount val="1"/>
                <c:pt idx="0">
                  <c:v>Prices</c:v>
                </c:pt>
              </c:strCache>
            </c:strRef>
          </c:tx>
          <c:marker>
            <c:symbol val="none"/>
          </c:marker>
          <c:cat>
            <c:multiLvlStrRef>
              <c:f>RATES!$AC$36:$AD$59</c:f>
              <c:multiLvlStrCache>
                <c:ptCount val="24"/>
                <c:lvl>
                  <c:pt idx="0">
                    <c:v>Opening Price</c:v>
                  </c:pt>
                  <c:pt idx="1">
                    <c:v>Q2 </c:v>
                  </c:pt>
                  <c:pt idx="2">
                    <c:v>Q3 </c:v>
                  </c:pt>
                  <c:pt idx="3">
                    <c:v>Q4 </c:v>
                  </c:pt>
                  <c:pt idx="4">
                    <c:v>Q1 </c:v>
                  </c:pt>
                  <c:pt idx="5">
                    <c:v>Q2 </c:v>
                  </c:pt>
                  <c:pt idx="6">
                    <c:v>Q3 </c:v>
                  </c:pt>
                  <c:pt idx="7">
                    <c:v>Q4 </c:v>
                  </c:pt>
                  <c:pt idx="8">
                    <c:v>Q1 </c:v>
                  </c:pt>
                  <c:pt idx="9">
                    <c:v>Q2 </c:v>
                  </c:pt>
                  <c:pt idx="10">
                    <c:v>Q3 </c:v>
                  </c:pt>
                  <c:pt idx="11">
                    <c:v>Q4 </c:v>
                  </c:pt>
                  <c:pt idx="12">
                    <c:v>Q1 </c:v>
                  </c:pt>
                  <c:pt idx="13">
                    <c:v>Q2 </c:v>
                  </c:pt>
                  <c:pt idx="14">
                    <c:v>Q3 </c:v>
                  </c:pt>
                  <c:pt idx="15">
                    <c:v>Q4 </c:v>
                  </c:pt>
                  <c:pt idx="16">
                    <c:v>Q1 </c:v>
                  </c:pt>
                  <c:pt idx="17">
                    <c:v>Q2 </c:v>
                  </c:pt>
                  <c:pt idx="18">
                    <c:v>Q3 </c:v>
                  </c:pt>
                  <c:pt idx="19">
                    <c:v>Q4 </c:v>
                  </c:pt>
                  <c:pt idx="20">
                    <c:v>Q1 </c:v>
                  </c:pt>
                  <c:pt idx="21">
                    <c:v>Q2 </c:v>
                  </c:pt>
                  <c:pt idx="22">
                    <c:v>Q3 </c:v>
                  </c:pt>
                  <c:pt idx="23">
                    <c:v>Q4 </c:v>
                  </c:pt>
                </c:lvl>
                <c:lvl>
                  <c:pt idx="0">
                    <c:v>2019</c:v>
                  </c:pt>
                  <c:pt idx="4">
                    <c:v>2020</c:v>
                  </c:pt>
                  <c:pt idx="8">
                    <c:v>2021</c:v>
                  </c:pt>
                  <c:pt idx="12">
                    <c:v>2022</c:v>
                  </c:pt>
                  <c:pt idx="16">
                    <c:v>2023</c:v>
                  </c:pt>
                  <c:pt idx="20">
                    <c:v>2024</c:v>
                  </c:pt>
                </c:lvl>
              </c:multiLvlStrCache>
            </c:multiLvlStrRef>
          </c:cat>
          <c:val>
            <c:numRef>
              <c:f>RATES!$AE$36:$AE$59</c:f>
              <c:numCache>
                <c:formatCode>"₦"#,##0.00</c:formatCode>
                <c:ptCount val="24"/>
                <c:pt idx="0">
                  <c:v>1</c:v>
                </c:pt>
                <c:pt idx="1">
                  <c:v>1.0068999999999999</c:v>
                </c:pt>
                <c:pt idx="2">
                  <c:v>1.0157495000000001</c:v>
                </c:pt>
                <c:pt idx="3">
                  <c:v>1.0932999999999999</c:v>
                </c:pt>
                <c:pt idx="4">
                  <c:v>0.87511300000000003</c:v>
                </c:pt>
                <c:pt idx="5">
                  <c:v>1.034653</c:v>
                </c:pt>
                <c:pt idx="6">
                  <c:v>1.1449894999999999</c:v>
                </c:pt>
                <c:pt idx="7">
                  <c:v>1.5801224999999999</c:v>
                </c:pt>
                <c:pt idx="8">
                  <c:v>1.5882309999999999</c:v>
                </c:pt>
                <c:pt idx="9">
                  <c:v>1.6206830000000001</c:v>
                </c:pt>
                <c:pt idx="10">
                  <c:v>1.42</c:v>
                </c:pt>
                <c:pt idx="11" formatCode="&quot;₦&quot;#,##0.00;\-&quot;₦&quot;#,##0.00">
                  <c:v>1.44485</c:v>
                </c:pt>
                <c:pt idx="12" formatCode="&quot;₦&quot;#,##0.00;\-&quot;₦&quot;#,##0.00">
                  <c:v>1.4184000000000001</c:v>
                </c:pt>
                <c:pt idx="13" formatCode="&quot;₦&quot;#,##0.00;\-&quot;₦&quot;#,##0.00">
                  <c:v>1.5027999999999999</c:v>
                </c:pt>
                <c:pt idx="14" formatCode="&quot;₦&quot;#,##0.00;\-&quot;₦&quot;#,##0.00">
                  <c:v>1.4152</c:v>
                </c:pt>
                <c:pt idx="15" formatCode="&quot;₦&quot;#,##0.00;\-&quot;₦&quot;#,##0.00">
                  <c:v>1.4580000000000002</c:v>
                </c:pt>
                <c:pt idx="16" formatCode="&quot;₦&quot;#,##0.00;\-&quot;₦&quot;#,##0.00">
                  <c:v>1.5383</c:v>
                </c:pt>
                <c:pt idx="17" formatCode="&quot;₦&quot;#,##0.00;\-&quot;₦&quot;#,##0.00">
                  <c:v>1.9076</c:v>
                </c:pt>
                <c:pt idx="18" formatCode="&quot;₦&quot;#,##0.00;\-&quot;₦&quot;#,##0.00">
                  <c:v>1.9541499999999998</c:v>
                </c:pt>
                <c:pt idx="19" formatCode="&quot;₦&quot;#,##0.00;\-&quot;₦&quot;#,##0.00">
                  <c:v>2.1705999999999999</c:v>
                </c:pt>
                <c:pt idx="20" formatCode="&quot;₦&quot;#,##0.00;\-&quot;₦&quot;#,##0.00">
                  <c:v>2.7262500000000003</c:v>
                </c:pt>
                <c:pt idx="21" formatCode="&quot;₦&quot;#,##0.00;\-&quot;₦&quot;#,##0.00">
                  <c:v>2.6022499999999997</c:v>
                </c:pt>
                <c:pt idx="22" formatCode="&quot;₦&quot;#,##0.00;\-&quot;₦&quot;#,##0.00">
                  <c:v>1.3824000000000001</c:v>
                </c:pt>
                <c:pt idx="23" formatCode="&quot;₦&quot;#,##0.00;\-&quot;₦&quot;#,##0.00">
                  <c:v>1.4415499999999999</c:v>
                </c:pt>
              </c:numCache>
            </c:numRef>
          </c:val>
          <c:smooth val="0"/>
          <c:extLst>
            <c:ext xmlns:c16="http://schemas.microsoft.com/office/drawing/2014/chart" uri="{C3380CC4-5D6E-409C-BE32-E72D297353CC}">
              <c16:uniqueId val="{00000000-C889-4A71-97B2-FF1E0FDB7531}"/>
            </c:ext>
          </c:extLst>
        </c:ser>
        <c:ser>
          <c:idx val="0"/>
          <c:order val="1"/>
          <c:tx>
            <c:strRef>
              <c:f>RATES!$AE$35</c:f>
              <c:strCache>
                <c:ptCount val="1"/>
                <c:pt idx="0">
                  <c:v>Prices</c:v>
                </c:pt>
              </c:strCache>
            </c:strRef>
          </c:tx>
          <c:spPr>
            <a:ln w="22225" cap="rnd" cmpd="sng" algn="ctr">
              <a:solidFill>
                <a:schemeClr val="accent1"/>
              </a:solidFill>
              <a:round/>
            </a:ln>
            <a:effectLst/>
          </c:spPr>
          <c:marker>
            <c:symbol val="none"/>
          </c:marker>
          <c:cat>
            <c:multiLvlStrRef>
              <c:f>RATES!$AC$36:$AD$60</c:f>
              <c:multiLvlStrCache>
                <c:ptCount val="25"/>
                <c:lvl>
                  <c:pt idx="0">
                    <c:v>Opening Price</c:v>
                  </c:pt>
                  <c:pt idx="1">
                    <c:v>Q2 </c:v>
                  </c:pt>
                  <c:pt idx="2">
                    <c:v>Q3 </c:v>
                  </c:pt>
                  <c:pt idx="3">
                    <c:v>Q4 </c:v>
                  </c:pt>
                  <c:pt idx="4">
                    <c:v>Q1 </c:v>
                  </c:pt>
                  <c:pt idx="5">
                    <c:v>Q2 </c:v>
                  </c:pt>
                  <c:pt idx="6">
                    <c:v>Q3 </c:v>
                  </c:pt>
                  <c:pt idx="7">
                    <c:v>Q4 </c:v>
                  </c:pt>
                  <c:pt idx="8">
                    <c:v>Q1 </c:v>
                  </c:pt>
                  <c:pt idx="9">
                    <c:v>Q2 </c:v>
                  </c:pt>
                  <c:pt idx="10">
                    <c:v>Q3 </c:v>
                  </c:pt>
                  <c:pt idx="11">
                    <c:v>Q4 </c:v>
                  </c:pt>
                  <c:pt idx="12">
                    <c:v>Q1 </c:v>
                  </c:pt>
                  <c:pt idx="13">
                    <c:v>Q2 </c:v>
                  </c:pt>
                  <c:pt idx="14">
                    <c:v>Q3 </c:v>
                  </c:pt>
                  <c:pt idx="15">
                    <c:v>Q4 </c:v>
                  </c:pt>
                  <c:pt idx="16">
                    <c:v>Q1 </c:v>
                  </c:pt>
                  <c:pt idx="17">
                    <c:v>Q2 </c:v>
                  </c:pt>
                  <c:pt idx="18">
                    <c:v>Q3 </c:v>
                  </c:pt>
                  <c:pt idx="19">
                    <c:v>Q4 </c:v>
                  </c:pt>
                  <c:pt idx="20">
                    <c:v>Q1 </c:v>
                  </c:pt>
                  <c:pt idx="21">
                    <c:v>Q2 </c:v>
                  </c:pt>
                  <c:pt idx="22">
                    <c:v>Q3 </c:v>
                  </c:pt>
                  <c:pt idx="23">
                    <c:v>Q4 </c:v>
                  </c:pt>
                  <c:pt idx="24">
                    <c:v>Q1 </c:v>
                  </c:pt>
                </c:lvl>
                <c:lvl>
                  <c:pt idx="0">
                    <c:v>2019</c:v>
                  </c:pt>
                  <c:pt idx="4">
                    <c:v>2020</c:v>
                  </c:pt>
                  <c:pt idx="8">
                    <c:v>2021</c:v>
                  </c:pt>
                  <c:pt idx="12">
                    <c:v>2022</c:v>
                  </c:pt>
                  <c:pt idx="16">
                    <c:v>2023</c:v>
                  </c:pt>
                  <c:pt idx="20">
                    <c:v>2024</c:v>
                  </c:pt>
                  <c:pt idx="24">
                    <c:v>2025</c:v>
                  </c:pt>
                </c:lvl>
              </c:multiLvlStrCache>
            </c:multiLvlStrRef>
          </c:cat>
          <c:val>
            <c:numRef>
              <c:f>RATES!$AE$36:$AE$60</c:f>
              <c:numCache>
                <c:formatCode>"₦"#,##0.00</c:formatCode>
                <c:ptCount val="25"/>
                <c:pt idx="0">
                  <c:v>1</c:v>
                </c:pt>
                <c:pt idx="1">
                  <c:v>1.0068999999999999</c:v>
                </c:pt>
                <c:pt idx="2">
                  <c:v>1.0157495000000001</c:v>
                </c:pt>
                <c:pt idx="3">
                  <c:v>1.0932999999999999</c:v>
                </c:pt>
                <c:pt idx="4">
                  <c:v>0.87511300000000003</c:v>
                </c:pt>
                <c:pt idx="5">
                  <c:v>1.034653</c:v>
                </c:pt>
                <c:pt idx="6">
                  <c:v>1.1449894999999999</c:v>
                </c:pt>
                <c:pt idx="7">
                  <c:v>1.5801224999999999</c:v>
                </c:pt>
                <c:pt idx="8">
                  <c:v>1.5882309999999999</c:v>
                </c:pt>
                <c:pt idx="9">
                  <c:v>1.6206830000000001</c:v>
                </c:pt>
                <c:pt idx="10">
                  <c:v>1.42</c:v>
                </c:pt>
                <c:pt idx="11" formatCode="&quot;₦&quot;#,##0.00;\-&quot;₦&quot;#,##0.00">
                  <c:v>1.44485</c:v>
                </c:pt>
                <c:pt idx="12" formatCode="&quot;₦&quot;#,##0.00;\-&quot;₦&quot;#,##0.00">
                  <c:v>1.4184000000000001</c:v>
                </c:pt>
                <c:pt idx="13" formatCode="&quot;₦&quot;#,##0.00;\-&quot;₦&quot;#,##0.00">
                  <c:v>1.5027999999999999</c:v>
                </c:pt>
                <c:pt idx="14" formatCode="&quot;₦&quot;#,##0.00;\-&quot;₦&quot;#,##0.00">
                  <c:v>1.4152</c:v>
                </c:pt>
                <c:pt idx="15" formatCode="&quot;₦&quot;#,##0.00;\-&quot;₦&quot;#,##0.00">
                  <c:v>1.4580000000000002</c:v>
                </c:pt>
                <c:pt idx="16" formatCode="&quot;₦&quot;#,##0.00;\-&quot;₦&quot;#,##0.00">
                  <c:v>1.5383</c:v>
                </c:pt>
                <c:pt idx="17" formatCode="&quot;₦&quot;#,##0.00;\-&quot;₦&quot;#,##0.00">
                  <c:v>1.9076</c:v>
                </c:pt>
                <c:pt idx="18" formatCode="&quot;₦&quot;#,##0.00;\-&quot;₦&quot;#,##0.00">
                  <c:v>1.9541499999999998</c:v>
                </c:pt>
                <c:pt idx="19" formatCode="&quot;₦&quot;#,##0.00;\-&quot;₦&quot;#,##0.00">
                  <c:v>2.1705999999999999</c:v>
                </c:pt>
                <c:pt idx="20" formatCode="&quot;₦&quot;#,##0.00;\-&quot;₦&quot;#,##0.00">
                  <c:v>2.7262500000000003</c:v>
                </c:pt>
                <c:pt idx="21" formatCode="&quot;₦&quot;#,##0.00;\-&quot;₦&quot;#,##0.00">
                  <c:v>2.6022499999999997</c:v>
                </c:pt>
                <c:pt idx="22" formatCode="&quot;₦&quot;#,##0.00;\-&quot;₦&quot;#,##0.00">
                  <c:v>1.3824000000000001</c:v>
                </c:pt>
                <c:pt idx="23" formatCode="&quot;₦&quot;#,##0.00;\-&quot;₦&quot;#,##0.00">
                  <c:v>1.4415499999999999</c:v>
                </c:pt>
                <c:pt idx="24" formatCode="&quot;₦&quot;#,##0.00;\-&quot;₦&quot;#,##0.00">
                  <c:v>1.43265</c:v>
                </c:pt>
              </c:numCache>
            </c:numRef>
          </c:val>
          <c:smooth val="0"/>
          <c:extLst>
            <c:ext xmlns:c16="http://schemas.microsoft.com/office/drawing/2014/chart" uri="{C3380CC4-5D6E-409C-BE32-E72D297353CC}">
              <c16:uniqueId val="{00000001-C889-4A71-97B2-FF1E0FDB7531}"/>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49000576"/>
        <c:axId val="1049000904"/>
      </c:lineChart>
      <c:catAx>
        <c:axId val="104900057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600" b="0" i="0" u="none" strike="noStrike" kern="1200" spc="20" baseline="0">
                <a:solidFill>
                  <a:schemeClr val="tx1"/>
                </a:solidFill>
                <a:latin typeface="Trebuchet MS" panose="020B0603020202020204" pitchFamily="34" charset="0"/>
                <a:ea typeface="+mn-ea"/>
                <a:cs typeface="+mn-cs"/>
              </a:defRPr>
            </a:pPr>
            <a:endParaRPr lang="en-US"/>
          </a:p>
        </c:txPr>
        <c:crossAx val="1049000904"/>
        <c:crosses val="autoZero"/>
        <c:auto val="1"/>
        <c:lblAlgn val="ctr"/>
        <c:lblOffset val="100"/>
        <c:noMultiLvlLbl val="0"/>
      </c:catAx>
      <c:valAx>
        <c:axId val="1049000904"/>
        <c:scaling>
          <c:orientation val="minMax"/>
          <c:min val="0.8"/>
        </c:scaling>
        <c:delete val="0"/>
        <c:axPos val="l"/>
        <c:numFmt formatCode="&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solidFill>
                <a:latin typeface="Trebuchet MS" panose="020B0603020202020204" pitchFamily="34" charset="0"/>
                <a:ea typeface="+mn-ea"/>
                <a:cs typeface="+mn-cs"/>
              </a:defRPr>
            </a:pPr>
            <a:endParaRPr lang="en-US"/>
          </a:p>
        </c:txPr>
        <c:crossAx val="1049000576"/>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extLst/>
  </c:chart>
  <c:txPr>
    <a:bodyPr/>
    <a:lstStyle/>
    <a:p>
      <a:pPr>
        <a:defRPr>
          <a:solidFill>
            <a:schemeClr val="tx1"/>
          </a:solidFill>
          <a:latin typeface="Trebuchet MS" panose="020B0603020202020204" pitchFamily="34" charset="0"/>
        </a:defRPr>
      </a:pPr>
      <a:endParaRPr lang="en-US"/>
    </a:p>
  </c:txPr>
  <c:externalData r:id="rId2">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Garamond" panose="02020404030301010803" pitchFamily="18" charset="0"/>
                <a:ea typeface="+mn-ea"/>
                <a:cs typeface="+mn-cs"/>
              </a:defRPr>
            </a:pPr>
            <a:r>
              <a:rPr lang="en-US" dirty="0"/>
              <a:t>Q</a:t>
            </a:r>
            <a:r>
              <a:rPr lang="en-US" baseline="0" dirty="0"/>
              <a:t>-on-Q Performance </a:t>
            </a:r>
            <a:endParaRPr lang="en-US" dirty="0"/>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Garamond" panose="02020404030301010803" pitchFamily="18" charset="0"/>
              <a:ea typeface="+mn-ea"/>
              <a:cs typeface="+mn-cs"/>
            </a:defRPr>
          </a:pPr>
          <a:endParaRPr lang="en-US"/>
        </a:p>
      </c:txPr>
    </c:title>
    <c:autoTitleDeleted val="0"/>
    <c:plotArea>
      <c:layout/>
      <c:lineChart>
        <c:grouping val="standard"/>
        <c:varyColors val="0"/>
        <c:ser>
          <c:idx val="1"/>
          <c:order val="0"/>
          <c:tx>
            <c:strRef>
              <c:f>RATES!$X$38</c:f>
              <c:strCache>
                <c:ptCount val="1"/>
                <c:pt idx="0">
                  <c:v>Prices</c:v>
                </c:pt>
              </c:strCache>
            </c:strRef>
          </c:tx>
          <c:spPr>
            <a:ln w="22225" cap="rnd" cmpd="sng" algn="ctr">
              <a:solidFill>
                <a:schemeClr val="accent2"/>
              </a:solidFill>
              <a:round/>
            </a:ln>
            <a:effectLst/>
          </c:spPr>
          <c:marker>
            <c:symbol val="none"/>
          </c:marker>
          <c:cat>
            <c:multiLvlStrRef>
              <c:f>RATES!$V$39:$W$62</c:f>
              <c:multiLvlStrCache>
                <c:ptCount val="24"/>
                <c:lvl>
                  <c:pt idx="0">
                    <c:v>Opening Price</c:v>
                  </c:pt>
                  <c:pt idx="1">
                    <c:v>Q2 </c:v>
                  </c:pt>
                  <c:pt idx="2">
                    <c:v>Q3 </c:v>
                  </c:pt>
                  <c:pt idx="3">
                    <c:v>Q4 </c:v>
                  </c:pt>
                  <c:pt idx="4">
                    <c:v>Q1 </c:v>
                  </c:pt>
                  <c:pt idx="5">
                    <c:v>Q2 </c:v>
                  </c:pt>
                  <c:pt idx="6">
                    <c:v>Q3 </c:v>
                  </c:pt>
                  <c:pt idx="7">
                    <c:v>Q4 </c:v>
                  </c:pt>
                  <c:pt idx="8">
                    <c:v>Q1 </c:v>
                  </c:pt>
                  <c:pt idx="9">
                    <c:v>Q2 </c:v>
                  </c:pt>
                  <c:pt idx="10">
                    <c:v>Q3 </c:v>
                  </c:pt>
                  <c:pt idx="11">
                    <c:v>Q4 </c:v>
                  </c:pt>
                  <c:pt idx="12">
                    <c:v>Q1 </c:v>
                  </c:pt>
                  <c:pt idx="13">
                    <c:v>Q2 </c:v>
                  </c:pt>
                  <c:pt idx="14">
                    <c:v>Q3 </c:v>
                  </c:pt>
                  <c:pt idx="15">
                    <c:v>Q4 </c:v>
                  </c:pt>
                  <c:pt idx="16">
                    <c:v>Q1 </c:v>
                  </c:pt>
                  <c:pt idx="17">
                    <c:v>Q2</c:v>
                  </c:pt>
                  <c:pt idx="18">
                    <c:v>Q3</c:v>
                  </c:pt>
                  <c:pt idx="19">
                    <c:v>Q4</c:v>
                  </c:pt>
                  <c:pt idx="20">
                    <c:v>Q1</c:v>
                  </c:pt>
                  <c:pt idx="21">
                    <c:v>Q2</c:v>
                  </c:pt>
                  <c:pt idx="22">
                    <c:v>Q3</c:v>
                  </c:pt>
                  <c:pt idx="23">
                    <c:v>Q4</c:v>
                  </c:pt>
                </c:lvl>
                <c:lvl>
                  <c:pt idx="0">
                    <c:v>2019</c:v>
                  </c:pt>
                  <c:pt idx="4">
                    <c:v>2020</c:v>
                  </c:pt>
                  <c:pt idx="8">
                    <c:v>2021</c:v>
                  </c:pt>
                  <c:pt idx="12">
                    <c:v>2022</c:v>
                  </c:pt>
                  <c:pt idx="16">
                    <c:v>2023</c:v>
                  </c:pt>
                  <c:pt idx="20">
                    <c:v>2024</c:v>
                  </c:pt>
                </c:lvl>
              </c:multiLvlStrCache>
            </c:multiLvlStrRef>
          </c:cat>
          <c:val>
            <c:numRef>
              <c:f>RATES!$X$39:$X$62</c:f>
              <c:numCache>
                <c:formatCode>[$$-1004]#,##0.00</c:formatCode>
                <c:ptCount val="24"/>
                <c:pt idx="0">
                  <c:v>100</c:v>
                </c:pt>
                <c:pt idx="1">
                  <c:v>105.2054</c:v>
                </c:pt>
                <c:pt idx="2">
                  <c:v>101.69664449999999</c:v>
                </c:pt>
                <c:pt idx="3">
                  <c:v>103.5297565</c:v>
                </c:pt>
                <c:pt idx="4">
                  <c:v>85.694621999999995</c:v>
                </c:pt>
                <c:pt idx="5">
                  <c:v>107.926428</c:v>
                </c:pt>
                <c:pt idx="6">
                  <c:v>109.6981935</c:v>
                </c:pt>
                <c:pt idx="7">
                  <c:v>109.534977</c:v>
                </c:pt>
                <c:pt idx="8">
                  <c:v>111.33788800000001</c:v>
                </c:pt>
                <c:pt idx="9">
                  <c:v>112.1456</c:v>
                </c:pt>
                <c:pt idx="10">
                  <c:v>112.66</c:v>
                </c:pt>
                <c:pt idx="11">
                  <c:v>115.26949999999999</c:v>
                </c:pt>
                <c:pt idx="12">
                  <c:v>116.78784999999999</c:v>
                </c:pt>
                <c:pt idx="13">
                  <c:v>118.5206</c:v>
                </c:pt>
                <c:pt idx="14">
                  <c:v>121.30500000000001</c:v>
                </c:pt>
                <c:pt idx="15">
                  <c:v>127.05355</c:v>
                </c:pt>
                <c:pt idx="16">
                  <c:v>126.72085</c:v>
                </c:pt>
                <c:pt idx="17">
                  <c:v>128.03829000000002</c:v>
                </c:pt>
                <c:pt idx="18" formatCode="&quot;$&quot;#,##0.00">
                  <c:v>130.47694999999999</c:v>
                </c:pt>
                <c:pt idx="19" formatCode="&quot;$&quot;#,##0.00">
                  <c:v>133.72749999999999</c:v>
                </c:pt>
                <c:pt idx="20" formatCode="&quot;$&quot;#,##0.00">
                  <c:v>137.0016</c:v>
                </c:pt>
                <c:pt idx="21" formatCode="&quot;$&quot;#,##0.00">
                  <c:v>133.72749999999999</c:v>
                </c:pt>
                <c:pt idx="22" formatCode="&quot;$&quot;#,##0.00">
                  <c:v>137.15890000000002</c:v>
                </c:pt>
                <c:pt idx="23" formatCode="&quot;$&quot;#,##0.00">
                  <c:v>139.46899999999999</c:v>
                </c:pt>
              </c:numCache>
            </c:numRef>
          </c:val>
          <c:smooth val="0"/>
          <c:extLst>
            <c:ext xmlns:c16="http://schemas.microsoft.com/office/drawing/2014/chart" uri="{C3380CC4-5D6E-409C-BE32-E72D297353CC}">
              <c16:uniqueId val="{00000000-4D02-4BD2-994E-228648D118AA}"/>
            </c:ext>
          </c:extLst>
        </c:ser>
        <c:ser>
          <c:idx val="2"/>
          <c:order val="1"/>
          <c:tx>
            <c:strRef>
              <c:f>RATES!$X$38</c:f>
              <c:strCache>
                <c:ptCount val="1"/>
                <c:pt idx="0">
                  <c:v>Prices</c:v>
                </c:pt>
              </c:strCache>
            </c:strRef>
          </c:tx>
          <c:spPr>
            <a:ln w="22225" cap="rnd" cmpd="sng" algn="ctr">
              <a:solidFill>
                <a:schemeClr val="accent3"/>
              </a:solidFill>
              <a:round/>
            </a:ln>
            <a:effectLst/>
          </c:spPr>
          <c:marker>
            <c:symbol val="none"/>
          </c:marker>
          <c:cat>
            <c:multiLvlStrRef>
              <c:f>RATES!$V$39:$W$63</c:f>
              <c:multiLvlStrCache>
                <c:ptCount val="25"/>
                <c:lvl>
                  <c:pt idx="0">
                    <c:v>Opening Price</c:v>
                  </c:pt>
                  <c:pt idx="1">
                    <c:v>Q2 </c:v>
                  </c:pt>
                  <c:pt idx="2">
                    <c:v>Q3 </c:v>
                  </c:pt>
                  <c:pt idx="3">
                    <c:v>Q4 </c:v>
                  </c:pt>
                  <c:pt idx="4">
                    <c:v>Q1 </c:v>
                  </c:pt>
                  <c:pt idx="5">
                    <c:v>Q2 </c:v>
                  </c:pt>
                  <c:pt idx="6">
                    <c:v>Q3 </c:v>
                  </c:pt>
                  <c:pt idx="7">
                    <c:v>Q4 </c:v>
                  </c:pt>
                  <c:pt idx="8">
                    <c:v>Q1 </c:v>
                  </c:pt>
                  <c:pt idx="9">
                    <c:v>Q2 </c:v>
                  </c:pt>
                  <c:pt idx="10">
                    <c:v>Q3 </c:v>
                  </c:pt>
                  <c:pt idx="11">
                    <c:v>Q4 </c:v>
                  </c:pt>
                  <c:pt idx="12">
                    <c:v>Q1 </c:v>
                  </c:pt>
                  <c:pt idx="13">
                    <c:v>Q2 </c:v>
                  </c:pt>
                  <c:pt idx="14">
                    <c:v>Q3 </c:v>
                  </c:pt>
                  <c:pt idx="15">
                    <c:v>Q4 </c:v>
                  </c:pt>
                  <c:pt idx="16">
                    <c:v>Q1 </c:v>
                  </c:pt>
                  <c:pt idx="17">
                    <c:v>Q2</c:v>
                  </c:pt>
                  <c:pt idx="18">
                    <c:v>Q3</c:v>
                  </c:pt>
                  <c:pt idx="19">
                    <c:v>Q4</c:v>
                  </c:pt>
                  <c:pt idx="20">
                    <c:v>Q1</c:v>
                  </c:pt>
                  <c:pt idx="21">
                    <c:v>Q2</c:v>
                  </c:pt>
                  <c:pt idx="22">
                    <c:v>Q3</c:v>
                  </c:pt>
                  <c:pt idx="23">
                    <c:v>Q4</c:v>
                  </c:pt>
                  <c:pt idx="24">
                    <c:v>Q1</c:v>
                  </c:pt>
                </c:lvl>
                <c:lvl>
                  <c:pt idx="0">
                    <c:v>2019</c:v>
                  </c:pt>
                  <c:pt idx="4">
                    <c:v>2020</c:v>
                  </c:pt>
                  <c:pt idx="8">
                    <c:v>2021</c:v>
                  </c:pt>
                  <c:pt idx="12">
                    <c:v>2022</c:v>
                  </c:pt>
                  <c:pt idx="16">
                    <c:v>2023</c:v>
                  </c:pt>
                  <c:pt idx="20">
                    <c:v>2024</c:v>
                  </c:pt>
                  <c:pt idx="24">
                    <c:v>2025</c:v>
                  </c:pt>
                </c:lvl>
              </c:multiLvlStrCache>
            </c:multiLvlStrRef>
          </c:cat>
          <c:val>
            <c:numRef>
              <c:f>RATES!$X$39:$X$63</c:f>
              <c:numCache>
                <c:formatCode>[$$-1004]#,##0.00</c:formatCode>
                <c:ptCount val="25"/>
                <c:pt idx="0">
                  <c:v>100</c:v>
                </c:pt>
                <c:pt idx="1">
                  <c:v>105.2054</c:v>
                </c:pt>
                <c:pt idx="2">
                  <c:v>101.69664449999999</c:v>
                </c:pt>
                <c:pt idx="3">
                  <c:v>103.5297565</c:v>
                </c:pt>
                <c:pt idx="4">
                  <c:v>85.694621999999995</c:v>
                </c:pt>
                <c:pt idx="5">
                  <c:v>107.926428</c:v>
                </c:pt>
                <c:pt idx="6">
                  <c:v>109.6981935</c:v>
                </c:pt>
                <c:pt idx="7">
                  <c:v>109.534977</c:v>
                </c:pt>
                <c:pt idx="8">
                  <c:v>111.33788800000001</c:v>
                </c:pt>
                <c:pt idx="9">
                  <c:v>112.1456</c:v>
                </c:pt>
                <c:pt idx="10">
                  <c:v>112.66</c:v>
                </c:pt>
                <c:pt idx="11">
                  <c:v>115.26949999999999</c:v>
                </c:pt>
                <c:pt idx="12">
                  <c:v>116.78784999999999</c:v>
                </c:pt>
                <c:pt idx="13">
                  <c:v>118.5206</c:v>
                </c:pt>
                <c:pt idx="14">
                  <c:v>121.30500000000001</c:v>
                </c:pt>
                <c:pt idx="15">
                  <c:v>127.05355</c:v>
                </c:pt>
                <c:pt idx="16">
                  <c:v>126.72085</c:v>
                </c:pt>
                <c:pt idx="17">
                  <c:v>128.03829000000002</c:v>
                </c:pt>
                <c:pt idx="18" formatCode="&quot;$&quot;#,##0.00">
                  <c:v>130.47694999999999</c:v>
                </c:pt>
                <c:pt idx="19" formatCode="&quot;$&quot;#,##0.00">
                  <c:v>133.72749999999999</c:v>
                </c:pt>
                <c:pt idx="20" formatCode="&quot;$&quot;#,##0.00">
                  <c:v>137.0016</c:v>
                </c:pt>
                <c:pt idx="21" formatCode="&quot;$&quot;#,##0.00">
                  <c:v>133.72749999999999</c:v>
                </c:pt>
                <c:pt idx="22" formatCode="&quot;$&quot;#,##0.00">
                  <c:v>137.15890000000002</c:v>
                </c:pt>
                <c:pt idx="23" formatCode="&quot;$&quot;#,##0.00">
                  <c:v>139.46899999999999</c:v>
                </c:pt>
                <c:pt idx="24" formatCode="&quot;$&quot;#,##0.00">
                  <c:v>139.03145749999999</c:v>
                </c:pt>
              </c:numCache>
            </c:numRef>
          </c:val>
          <c:smooth val="0"/>
          <c:extLst>
            <c:ext xmlns:c16="http://schemas.microsoft.com/office/drawing/2014/chart" uri="{C3380CC4-5D6E-409C-BE32-E72D297353CC}">
              <c16:uniqueId val="{00000001-4D02-4BD2-994E-228648D118AA}"/>
            </c:ext>
          </c:extLst>
        </c:ser>
        <c:ser>
          <c:idx val="0"/>
          <c:order val="2"/>
          <c:tx>
            <c:strRef>
              <c:f>RATES!$X$38</c:f>
              <c:strCache>
                <c:ptCount val="1"/>
                <c:pt idx="0">
                  <c:v>Prices</c:v>
                </c:pt>
              </c:strCache>
            </c:strRef>
          </c:tx>
          <c:spPr>
            <a:ln w="22225" cap="rnd" cmpd="sng" algn="ctr">
              <a:solidFill>
                <a:schemeClr val="accent1"/>
              </a:solidFill>
              <a:round/>
            </a:ln>
            <a:effectLst/>
          </c:spPr>
          <c:marker>
            <c:symbol val="none"/>
          </c:marker>
          <c:cat>
            <c:multiLvlStrRef>
              <c:f>RATES!$V$39:$W$63</c:f>
              <c:multiLvlStrCache>
                <c:ptCount val="25"/>
                <c:lvl>
                  <c:pt idx="0">
                    <c:v>Opening Price</c:v>
                  </c:pt>
                  <c:pt idx="1">
                    <c:v>Q2 </c:v>
                  </c:pt>
                  <c:pt idx="2">
                    <c:v>Q3 </c:v>
                  </c:pt>
                  <c:pt idx="3">
                    <c:v>Q4 </c:v>
                  </c:pt>
                  <c:pt idx="4">
                    <c:v>Q1 </c:v>
                  </c:pt>
                  <c:pt idx="5">
                    <c:v>Q2 </c:v>
                  </c:pt>
                  <c:pt idx="6">
                    <c:v>Q3 </c:v>
                  </c:pt>
                  <c:pt idx="7">
                    <c:v>Q4 </c:v>
                  </c:pt>
                  <c:pt idx="8">
                    <c:v>Q1 </c:v>
                  </c:pt>
                  <c:pt idx="9">
                    <c:v>Q2 </c:v>
                  </c:pt>
                  <c:pt idx="10">
                    <c:v>Q3 </c:v>
                  </c:pt>
                  <c:pt idx="11">
                    <c:v>Q4 </c:v>
                  </c:pt>
                  <c:pt idx="12">
                    <c:v>Q1 </c:v>
                  </c:pt>
                  <c:pt idx="13">
                    <c:v>Q2 </c:v>
                  </c:pt>
                  <c:pt idx="14">
                    <c:v>Q3 </c:v>
                  </c:pt>
                  <c:pt idx="15">
                    <c:v>Q4 </c:v>
                  </c:pt>
                  <c:pt idx="16">
                    <c:v>Q1 </c:v>
                  </c:pt>
                  <c:pt idx="17">
                    <c:v>Q2</c:v>
                  </c:pt>
                  <c:pt idx="18">
                    <c:v>Q3</c:v>
                  </c:pt>
                  <c:pt idx="19">
                    <c:v>Q4</c:v>
                  </c:pt>
                  <c:pt idx="20">
                    <c:v>Q1</c:v>
                  </c:pt>
                  <c:pt idx="21">
                    <c:v>Q2</c:v>
                  </c:pt>
                  <c:pt idx="22">
                    <c:v>Q3</c:v>
                  </c:pt>
                  <c:pt idx="23">
                    <c:v>Q4</c:v>
                  </c:pt>
                  <c:pt idx="24">
                    <c:v>Q1</c:v>
                  </c:pt>
                </c:lvl>
                <c:lvl>
                  <c:pt idx="0">
                    <c:v>2019</c:v>
                  </c:pt>
                  <c:pt idx="4">
                    <c:v>2020</c:v>
                  </c:pt>
                  <c:pt idx="8">
                    <c:v>2021</c:v>
                  </c:pt>
                  <c:pt idx="12">
                    <c:v>2022</c:v>
                  </c:pt>
                  <c:pt idx="16">
                    <c:v>2023</c:v>
                  </c:pt>
                  <c:pt idx="20">
                    <c:v>2024</c:v>
                  </c:pt>
                  <c:pt idx="24">
                    <c:v>2025</c:v>
                  </c:pt>
                </c:lvl>
              </c:multiLvlStrCache>
            </c:multiLvlStrRef>
          </c:cat>
          <c:val>
            <c:numRef>
              <c:f>RATES!$X$39:$X$63</c:f>
              <c:numCache>
                <c:formatCode>[$$-1004]#,##0.00</c:formatCode>
                <c:ptCount val="25"/>
                <c:pt idx="0">
                  <c:v>100</c:v>
                </c:pt>
                <c:pt idx="1">
                  <c:v>105.2054</c:v>
                </c:pt>
                <c:pt idx="2">
                  <c:v>101.69664449999999</c:v>
                </c:pt>
                <c:pt idx="3">
                  <c:v>103.5297565</c:v>
                </c:pt>
                <c:pt idx="4">
                  <c:v>85.694621999999995</c:v>
                </c:pt>
                <c:pt idx="5">
                  <c:v>107.926428</c:v>
                </c:pt>
                <c:pt idx="6">
                  <c:v>109.6981935</c:v>
                </c:pt>
                <c:pt idx="7">
                  <c:v>109.534977</c:v>
                </c:pt>
                <c:pt idx="8">
                  <c:v>111.33788800000001</c:v>
                </c:pt>
                <c:pt idx="9">
                  <c:v>112.1456</c:v>
                </c:pt>
                <c:pt idx="10">
                  <c:v>112.66</c:v>
                </c:pt>
                <c:pt idx="11">
                  <c:v>115.26949999999999</c:v>
                </c:pt>
                <c:pt idx="12">
                  <c:v>116.78784999999999</c:v>
                </c:pt>
                <c:pt idx="13">
                  <c:v>118.5206</c:v>
                </c:pt>
                <c:pt idx="14">
                  <c:v>121.30500000000001</c:v>
                </c:pt>
                <c:pt idx="15">
                  <c:v>127.05355</c:v>
                </c:pt>
                <c:pt idx="16">
                  <c:v>126.72085</c:v>
                </c:pt>
                <c:pt idx="17">
                  <c:v>128.03829000000002</c:v>
                </c:pt>
                <c:pt idx="18" formatCode="&quot;$&quot;#,##0.00">
                  <c:v>130.47694999999999</c:v>
                </c:pt>
                <c:pt idx="19" formatCode="&quot;$&quot;#,##0.00">
                  <c:v>133.72749999999999</c:v>
                </c:pt>
                <c:pt idx="20" formatCode="&quot;$&quot;#,##0.00">
                  <c:v>137.0016</c:v>
                </c:pt>
                <c:pt idx="21" formatCode="&quot;$&quot;#,##0.00">
                  <c:v>133.72749999999999</c:v>
                </c:pt>
                <c:pt idx="22" formatCode="&quot;$&quot;#,##0.00">
                  <c:v>137.15890000000002</c:v>
                </c:pt>
                <c:pt idx="23" formatCode="&quot;$&quot;#,##0.00">
                  <c:v>139.46899999999999</c:v>
                </c:pt>
                <c:pt idx="24" formatCode="&quot;$&quot;#,##0.00">
                  <c:v>139.03145749999999</c:v>
                </c:pt>
              </c:numCache>
            </c:numRef>
          </c:val>
          <c:smooth val="0"/>
          <c:extLst>
            <c:ext xmlns:c16="http://schemas.microsoft.com/office/drawing/2014/chart" uri="{C3380CC4-5D6E-409C-BE32-E72D297353CC}">
              <c16:uniqueId val="{00000002-4D02-4BD2-994E-228648D118AA}"/>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1091389624"/>
        <c:axId val="1091389952"/>
      </c:lineChart>
      <c:catAx>
        <c:axId val="1091389624"/>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700" b="0" i="0" u="none" strike="noStrike" kern="1200" spc="20" baseline="0">
                <a:solidFill>
                  <a:schemeClr val="tx1"/>
                </a:solidFill>
                <a:latin typeface="Garamond" panose="02020404030301010803" pitchFamily="18" charset="0"/>
                <a:ea typeface="+mn-ea"/>
                <a:cs typeface="+mn-cs"/>
              </a:defRPr>
            </a:pPr>
            <a:endParaRPr lang="en-US"/>
          </a:p>
        </c:txPr>
        <c:crossAx val="1091389952"/>
        <c:crosses val="autoZero"/>
        <c:auto val="1"/>
        <c:lblAlgn val="ctr"/>
        <c:lblOffset val="100"/>
        <c:noMultiLvlLbl val="0"/>
      </c:catAx>
      <c:valAx>
        <c:axId val="1091389952"/>
        <c:scaling>
          <c:orientation val="minMax"/>
          <c:min val="80"/>
        </c:scaling>
        <c:delete val="0"/>
        <c:axPos val="l"/>
        <c:numFmt formatCode="[$$-1004]#,##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solidFill>
                <a:latin typeface="Garamond" panose="02020404030301010803" pitchFamily="18" charset="0"/>
                <a:ea typeface="+mn-ea"/>
                <a:cs typeface="+mn-cs"/>
              </a:defRPr>
            </a:pPr>
            <a:endParaRPr lang="en-US"/>
          </a:p>
        </c:txPr>
        <c:crossAx val="1091389624"/>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extLst/>
  </c:chart>
  <c:spPr>
    <a:solidFill>
      <a:schemeClr val="lt1"/>
    </a:solidFill>
    <a:ln w="9525" cap="flat" cmpd="sng" algn="ctr">
      <a:solidFill>
        <a:schemeClr val="tx1"/>
      </a:solidFill>
      <a:round/>
    </a:ln>
    <a:effectLst/>
  </c:spPr>
  <c:txPr>
    <a:bodyPr/>
    <a:lstStyle/>
    <a:p>
      <a:pPr>
        <a:defRPr>
          <a:solidFill>
            <a:schemeClr val="tx1"/>
          </a:solidFill>
          <a:latin typeface="Garamond" panose="02020404030301010803" pitchFamily="18" charset="0"/>
        </a:defRPr>
      </a:pPr>
      <a:endParaRPr lang="en-US"/>
    </a:p>
  </c:txPr>
  <c:externalData r:id="rId4">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3"/>
    </mc:Choice>
    <mc:Fallback>
      <c:style val="23"/>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8.3942925492372519E-2"/>
          <c:y val="3.8375718573459283E-2"/>
          <c:w val="0.545351359381964"/>
          <c:h val="0.95942846311232532"/>
        </c:manualLayout>
      </c:layout>
      <c:doughnutChart>
        <c:varyColors val="1"/>
        <c:ser>
          <c:idx val="0"/>
          <c:order val="0"/>
          <c:explosion val="20"/>
          <c:dPt>
            <c:idx val="0"/>
            <c:bubble3D val="0"/>
            <c:spPr>
              <a:solidFill>
                <a:srgbClr val="002060"/>
              </a:solidFill>
              <a:ln>
                <a:solidFill>
                  <a:schemeClr val="tx2">
                    <a:lumMod val="75000"/>
                  </a:schemeClr>
                </a:solidFill>
                <a:prstDash val="dash"/>
              </a:ln>
            </c:spPr>
            <c:extLst>
              <c:ext xmlns:c16="http://schemas.microsoft.com/office/drawing/2014/chart" uri="{C3380CC4-5D6E-409C-BE32-E72D297353CC}">
                <c16:uniqueId val="{00000001-E995-4C33-B4ED-033152E6C700}"/>
              </c:ext>
            </c:extLst>
          </c:dPt>
          <c:dPt>
            <c:idx val="1"/>
            <c:bubble3D val="0"/>
            <c:spPr>
              <a:solidFill>
                <a:schemeClr val="bg1">
                  <a:lumMod val="65000"/>
                </a:schemeClr>
              </a:solidFill>
            </c:spPr>
            <c:extLst>
              <c:ext xmlns:c16="http://schemas.microsoft.com/office/drawing/2014/chart" uri="{C3380CC4-5D6E-409C-BE32-E72D297353CC}">
                <c16:uniqueId val="{00000003-E995-4C33-B4ED-033152E6C700}"/>
              </c:ext>
            </c:extLst>
          </c:dPt>
          <c:dLbls>
            <c:dLbl>
              <c:idx val="0"/>
              <c:layout>
                <c:manualLayout>
                  <c:x val="-1.4381186420957437E-3"/>
                  <c:y val="-1.032448417549244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E995-4C33-B4ED-033152E6C700}"/>
                </c:ext>
              </c:extLst>
            </c:dLbl>
            <c:dLbl>
              <c:idx val="1"/>
              <c:layout>
                <c:manualLayout>
                  <c:x val="8.7507805081406626E-2"/>
                  <c:y val="-8.1080430939442796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E995-4C33-B4ED-033152E6C700}"/>
                </c:ext>
              </c:extLst>
            </c:dLbl>
            <c:dLbl>
              <c:idx val="2"/>
              <c:layout>
                <c:manualLayout>
                  <c:x val="9.5238112657523785E-2"/>
                  <c:y val="6.387224210429699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4-E995-4C33-B4ED-033152E6C700}"/>
                </c:ext>
              </c:extLst>
            </c:dLbl>
            <c:dLbl>
              <c:idx val="3"/>
              <c:layout>
                <c:manualLayout>
                  <c:x val="-2.352941660839207E-2"/>
                  <c:y val="1.5533977415798504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E995-4C33-B4ED-033152E6C700}"/>
                </c:ext>
              </c:extLst>
            </c:dLbl>
            <c:spPr>
              <a:noFill/>
              <a:ln>
                <a:noFill/>
              </a:ln>
              <a:effectLst/>
            </c:spPr>
            <c:txPr>
              <a:bodyPr wrap="square" lIns="38100" tIns="19050" rIns="38100" bIns="19050" anchor="ctr">
                <a:spAutoFit/>
              </a:bodyPr>
              <a:lstStyle/>
              <a:p>
                <a:pPr>
                  <a:defRPr>
                    <a:solidFill>
                      <a:sysClr val="windowText" lastClr="000000"/>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'FEB'' 25'!$D$11:$D$12</c:f>
              <c:strCache>
                <c:ptCount val="2"/>
                <c:pt idx="0">
                  <c:v>Bonds</c:v>
                </c:pt>
                <c:pt idx="1">
                  <c:v>Cash</c:v>
                </c:pt>
              </c:strCache>
            </c:strRef>
          </c:cat>
          <c:val>
            <c:numRef>
              <c:f>'FEB'' 25'!$F$11:$F$12</c:f>
              <c:numCache>
                <c:formatCode>_-* #,##0.00_-;\-* #,##0.00_-;_-* "-"??_-;_-@_-</c:formatCode>
                <c:ptCount val="2"/>
                <c:pt idx="0">
                  <c:v>96.438324667469118</c:v>
                </c:pt>
                <c:pt idx="1">
                  <c:v>3.5616753325308843</c:v>
                </c:pt>
              </c:numCache>
            </c:numRef>
          </c:val>
          <c:extLst>
            <c:ext xmlns:c16="http://schemas.microsoft.com/office/drawing/2014/chart" uri="{C3380CC4-5D6E-409C-BE32-E72D297353CC}">
              <c16:uniqueId val="{00000006-E995-4C33-B4ED-033152E6C700}"/>
            </c:ext>
          </c:extLst>
        </c:ser>
        <c:dLbls>
          <c:showLegendKey val="0"/>
          <c:showVal val="1"/>
          <c:showCatName val="0"/>
          <c:showSerName val="0"/>
          <c:showPercent val="0"/>
          <c:showBubbleSize val="0"/>
          <c:showLeaderLines val="1"/>
        </c:dLbls>
        <c:firstSliceAng val="90"/>
        <c:holeSize val="50"/>
      </c:doughnutChart>
    </c:plotArea>
    <c:legend>
      <c:legendPos val="r"/>
      <c:overlay val="0"/>
      <c:txPr>
        <a:bodyPr/>
        <a:lstStyle/>
        <a:p>
          <a:pPr rtl="0">
            <a:defRPr b="1"/>
          </a:pPr>
          <a:endParaRPr lang="en-US"/>
        </a:p>
      </c:txPr>
    </c:legend>
    <c:plotVisOnly val="1"/>
    <c:dispBlanksAs val="gap"/>
    <c:showDLblsOverMax val="0"/>
  </c:chart>
  <c:spPr>
    <a:ln>
      <a:solidFill>
        <a:schemeClr val="tx1"/>
      </a:solidFill>
    </a:ln>
  </c:spPr>
  <c:txPr>
    <a:bodyPr/>
    <a:lstStyle/>
    <a:p>
      <a:pPr>
        <a:defRPr>
          <a:latin typeface="Trebuchet MS" panose="020B0603020202020204" pitchFamily="34" charset="0"/>
        </a:defRPr>
      </a:pPr>
      <a:endParaRPr lang="en-US"/>
    </a:p>
  </c:txPr>
  <c:externalData r:id="rId2">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r>
              <a:rPr lang="en-US"/>
              <a:t>FUND RETURNS CHART</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endParaRPr lang="en-US"/>
        </a:p>
      </c:txPr>
    </c:title>
    <c:autoTitleDeleted val="0"/>
    <c:plotArea>
      <c:layout/>
      <c:lineChart>
        <c:grouping val="standard"/>
        <c:varyColors val="0"/>
        <c:ser>
          <c:idx val="0"/>
          <c:order val="0"/>
          <c:tx>
            <c:strRef>
              <c:f>'FEB'' 25'!$F$69</c:f>
              <c:strCache>
                <c:ptCount val="1"/>
                <c:pt idx="0">
                  <c:v>Month-on-Month</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'FEB'' 25'!$AK$68:$BD$68</c:f>
              <c:numCache>
                <c:formatCode>mmm\-yy</c:formatCode>
                <c:ptCount val="20"/>
                <c:pt idx="0">
                  <c:v>45138</c:v>
                </c:pt>
                <c:pt idx="1">
                  <c:v>45169</c:v>
                </c:pt>
                <c:pt idx="2">
                  <c:v>45199</c:v>
                </c:pt>
                <c:pt idx="3">
                  <c:v>45230</c:v>
                </c:pt>
                <c:pt idx="4">
                  <c:v>45260</c:v>
                </c:pt>
                <c:pt idx="5">
                  <c:v>45291</c:v>
                </c:pt>
                <c:pt idx="6">
                  <c:v>45322</c:v>
                </c:pt>
                <c:pt idx="7">
                  <c:v>45351</c:v>
                </c:pt>
                <c:pt idx="8">
                  <c:v>45382</c:v>
                </c:pt>
                <c:pt idx="9">
                  <c:v>45412</c:v>
                </c:pt>
                <c:pt idx="10">
                  <c:v>45443</c:v>
                </c:pt>
                <c:pt idx="11">
                  <c:v>45473</c:v>
                </c:pt>
                <c:pt idx="12">
                  <c:v>45504</c:v>
                </c:pt>
                <c:pt idx="13">
                  <c:v>45535</c:v>
                </c:pt>
                <c:pt idx="14">
                  <c:v>45565</c:v>
                </c:pt>
                <c:pt idx="15">
                  <c:v>45596</c:v>
                </c:pt>
                <c:pt idx="16">
                  <c:v>45626</c:v>
                </c:pt>
                <c:pt idx="17">
                  <c:v>45657</c:v>
                </c:pt>
                <c:pt idx="18">
                  <c:v>45688</c:v>
                </c:pt>
                <c:pt idx="19">
                  <c:v>45716</c:v>
                </c:pt>
              </c:numCache>
            </c:numRef>
          </c:cat>
          <c:val>
            <c:numRef>
              <c:f>'FEB'' 25'!$AK$69:$BD$69</c:f>
              <c:numCache>
                <c:formatCode>0.00%</c:formatCode>
                <c:ptCount val="20"/>
                <c:pt idx="0">
                  <c:v>1.4345396209211865E-2</c:v>
                </c:pt>
                <c:pt idx="1">
                  <c:v>4.1478328593521682E-3</c:v>
                </c:pt>
                <c:pt idx="2">
                  <c:v>4.8461147693394923E-4</c:v>
                </c:pt>
                <c:pt idx="3">
                  <c:v>2.9599097771675562E-3</c:v>
                </c:pt>
                <c:pt idx="4">
                  <c:v>-2.417410860123724E-2</c:v>
                </c:pt>
                <c:pt idx="5">
                  <c:v>4.7203340024816055E-2</c:v>
                </c:pt>
                <c:pt idx="6">
                  <c:v>5.4300723486193185E-3</c:v>
                </c:pt>
                <c:pt idx="7">
                  <c:v>3.7053661243114304E-3</c:v>
                </c:pt>
                <c:pt idx="8">
                  <c:v>1.5188750654399986E-2</c:v>
                </c:pt>
                <c:pt idx="9">
                  <c:v>8.0469863125686047E-2</c:v>
                </c:pt>
                <c:pt idx="10">
                  <c:v>-3.9884520364989559E-2</c:v>
                </c:pt>
                <c:pt idx="11">
                  <c:v>-3.4922424126007011E-2</c:v>
                </c:pt>
                <c:pt idx="12">
                  <c:v>4.4474328680092802E-2</c:v>
                </c:pt>
                <c:pt idx="13">
                  <c:v>-3.5613132722248773E-2</c:v>
                </c:pt>
                <c:pt idx="14">
                  <c:v>2.6553114734284488E-3</c:v>
                </c:pt>
                <c:pt idx="15">
                  <c:v>8.9273403362161233E-3</c:v>
                </c:pt>
                <c:pt idx="16">
                  <c:v>-3.8611038665774915E-2</c:v>
                </c:pt>
                <c:pt idx="17">
                  <c:v>3.7831119512816751E-2</c:v>
                </c:pt>
                <c:pt idx="18">
                  <c:v>-2.9827913607570183E-3</c:v>
                </c:pt>
                <c:pt idx="19">
                  <c:v>-1.5049651622907026E-3</c:v>
                </c:pt>
              </c:numCache>
            </c:numRef>
          </c:val>
          <c:smooth val="0"/>
          <c:extLst>
            <c:ext xmlns:c16="http://schemas.microsoft.com/office/drawing/2014/chart" uri="{C3380CC4-5D6E-409C-BE32-E72D297353CC}">
              <c16:uniqueId val="{00000000-451E-430E-9FFC-0CFA8BFDA4E9}"/>
            </c:ext>
          </c:extLst>
        </c:ser>
        <c:ser>
          <c:idx val="1"/>
          <c:order val="1"/>
          <c:tx>
            <c:strRef>
              <c:f>'FEB'' 25'!$F$70</c:f>
              <c:strCache>
                <c:ptCount val="1"/>
                <c:pt idx="0">
                  <c:v>Year-to-date (Annualised)</c:v>
                </c:pt>
              </c:strCache>
            </c:strRef>
          </c:tx>
          <c:spPr>
            <a:ln w="22225" cap="rnd">
              <a:solidFill>
                <a:schemeClr val="tx1"/>
              </a:solidFill>
              <a:round/>
            </a:ln>
            <a:effectLst/>
          </c:spPr>
          <c:marker>
            <c:symbol val="square"/>
            <c:size val="6"/>
            <c:spPr>
              <a:solidFill>
                <a:schemeClr val="tx1">
                  <a:lumMod val="95000"/>
                  <a:lumOff val="5000"/>
                </a:schemeClr>
              </a:solidFill>
              <a:ln w="9525">
                <a:solidFill>
                  <a:schemeClr val="tx1"/>
                </a:solidFill>
                <a:round/>
              </a:ln>
              <a:effectLst/>
            </c:spPr>
          </c:marker>
          <c:cat>
            <c:numRef>
              <c:f>'FEB'' 25'!$AK$68:$BD$68</c:f>
              <c:numCache>
                <c:formatCode>mmm\-yy</c:formatCode>
                <c:ptCount val="20"/>
                <c:pt idx="0">
                  <c:v>45138</c:v>
                </c:pt>
                <c:pt idx="1">
                  <c:v>45169</c:v>
                </c:pt>
                <c:pt idx="2">
                  <c:v>45199</c:v>
                </c:pt>
                <c:pt idx="3">
                  <c:v>45230</c:v>
                </c:pt>
                <c:pt idx="4">
                  <c:v>45260</c:v>
                </c:pt>
                <c:pt idx="5">
                  <c:v>45291</c:v>
                </c:pt>
                <c:pt idx="6">
                  <c:v>45322</c:v>
                </c:pt>
                <c:pt idx="7">
                  <c:v>45351</c:v>
                </c:pt>
                <c:pt idx="8">
                  <c:v>45382</c:v>
                </c:pt>
                <c:pt idx="9">
                  <c:v>45412</c:v>
                </c:pt>
                <c:pt idx="10">
                  <c:v>45443</c:v>
                </c:pt>
                <c:pt idx="11">
                  <c:v>45473</c:v>
                </c:pt>
                <c:pt idx="12">
                  <c:v>45504</c:v>
                </c:pt>
                <c:pt idx="13">
                  <c:v>45535</c:v>
                </c:pt>
                <c:pt idx="14">
                  <c:v>45565</c:v>
                </c:pt>
                <c:pt idx="15">
                  <c:v>45596</c:v>
                </c:pt>
                <c:pt idx="16">
                  <c:v>45626</c:v>
                </c:pt>
                <c:pt idx="17">
                  <c:v>45657</c:v>
                </c:pt>
                <c:pt idx="18">
                  <c:v>45688</c:v>
                </c:pt>
                <c:pt idx="19">
                  <c:v>45716</c:v>
                </c:pt>
              </c:numCache>
            </c:numRef>
          </c:cat>
          <c:val>
            <c:numRef>
              <c:f>'FEB'' 25'!$AK$70:$BD$70</c:f>
              <c:numCache>
                <c:formatCode>0.00%</c:formatCode>
                <c:ptCount val="20"/>
                <c:pt idx="0">
                  <c:v>2.2207171700436439E-2</c:v>
                </c:pt>
                <c:pt idx="1">
                  <c:v>2.6447116196280953E-2</c:v>
                </c:pt>
                <c:pt idx="2">
                  <c:v>2.6944544249255426E-2</c:v>
                </c:pt>
                <c:pt idx="3">
                  <c:v>2.9984207446387676E-2</c:v>
                </c:pt>
                <c:pt idx="4">
                  <c:v>5.0852573580194328E-3</c:v>
                </c:pt>
                <c:pt idx="5">
                  <c:v>5.2528638515019772E-2</c:v>
                </c:pt>
                <c:pt idx="6">
                  <c:v>5.4300723486193185E-3</c:v>
                </c:pt>
                <c:pt idx="7">
                  <c:v>9.1555588790638836E-3</c:v>
                </c:pt>
                <c:pt idx="8">
                  <c:v>2.4483371034379649E-2</c:v>
                </c:pt>
                <c:pt idx="9">
                  <c:v>0.10692340767605761</c:v>
                </c:pt>
                <c:pt idx="10">
                  <c:v>6.2774298480118257E-2</c:v>
                </c:pt>
                <c:pt idx="11">
                  <c:v>2.565964367837599E-2</c:v>
                </c:pt>
                <c:pt idx="12">
                  <c:v>7.1275167785234947E-2</c:v>
                </c:pt>
                <c:pt idx="13">
                  <c:v>3.3123703052850062E-2</c:v>
                </c:pt>
                <c:pt idx="14">
                  <c:v>-5.7101194593480653E-3</c:v>
                </c:pt>
                <c:pt idx="15">
                  <c:v>3.5374175094875825E-3</c:v>
                </c:pt>
                <c:pt idx="16">
                  <c:v>-3.6815539062645813E-2</c:v>
                </c:pt>
                <c:pt idx="17">
                  <c:v>1.1957151670376079E-3</c:v>
                </c:pt>
                <c:pt idx="18">
                  <c:v>1.2268396157957696E-2</c:v>
                </c:pt>
                <c:pt idx="19">
                  <c:v>1.0744967486852086E-2</c:v>
                </c:pt>
              </c:numCache>
            </c:numRef>
          </c:val>
          <c:smooth val="0"/>
          <c:extLst>
            <c:ext xmlns:c16="http://schemas.microsoft.com/office/drawing/2014/chart" uri="{C3380CC4-5D6E-409C-BE32-E72D297353CC}">
              <c16:uniqueId val="{00000001-451E-430E-9FFC-0CFA8BFDA4E9}"/>
            </c:ext>
          </c:extLst>
        </c:ser>
        <c:dLbls>
          <c:showLegendKey val="0"/>
          <c:showVal val="0"/>
          <c:showCatName val="0"/>
          <c:showSerName val="0"/>
          <c:showPercent val="0"/>
          <c:showBubbleSize val="0"/>
        </c:dLbls>
        <c:marker val="1"/>
        <c:smooth val="0"/>
        <c:axId val="497531824"/>
        <c:axId val="497534176"/>
      </c:lineChart>
      <c:dateAx>
        <c:axId val="49753182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cap="all" spc="120" normalizeH="0" baseline="0">
                <a:solidFill>
                  <a:schemeClr val="tx1"/>
                </a:solidFill>
                <a:latin typeface="Garamond" panose="02020404030301010803" pitchFamily="18" charset="0"/>
                <a:ea typeface="+mn-ea"/>
                <a:cs typeface="+mn-cs"/>
              </a:defRPr>
            </a:pPr>
            <a:endParaRPr lang="en-US"/>
          </a:p>
        </c:txPr>
        <c:crossAx val="497534176"/>
        <c:crosses val="autoZero"/>
        <c:auto val="1"/>
        <c:lblOffset val="100"/>
        <c:baseTimeUnit val="months"/>
      </c:dateAx>
      <c:valAx>
        <c:axId val="497534176"/>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Garamond" panose="02020404030301010803" pitchFamily="18" charset="0"/>
                <a:ea typeface="+mn-ea"/>
                <a:cs typeface="+mn-cs"/>
              </a:defRPr>
            </a:pPr>
            <a:endParaRPr lang="en-US"/>
          </a:p>
        </c:txPr>
        <c:crossAx val="49753182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tx1"/>
      </a:solidFill>
      <a:round/>
    </a:ln>
    <a:effectLst/>
  </c:spPr>
  <c:txPr>
    <a:bodyPr/>
    <a:lstStyle/>
    <a:p>
      <a:pPr>
        <a:defRPr>
          <a:solidFill>
            <a:schemeClr val="tx1"/>
          </a:solidFill>
          <a:latin typeface="Garamond" panose="02020404030301010803" pitchFamily="18" charset="0"/>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Inflation</a:t>
            </a:r>
            <a:r>
              <a:rPr lang="en-US" baseline="0" dirty="0"/>
              <a:t> </a:t>
            </a:r>
            <a:r>
              <a:rPr lang="en-US" dirty="0"/>
              <a:t>Chart</a:t>
            </a:r>
            <a:r>
              <a:rPr lang="en-US" baseline="0" dirty="0"/>
              <a:t> </a:t>
            </a:r>
            <a:r>
              <a:rPr lang="en-US"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'Inflation(Graph)'!$C$1</c:f>
              <c:strCache>
                <c:ptCount val="1"/>
                <c:pt idx="0">
                  <c:v>Headline </c:v>
                </c:pt>
              </c:strCache>
            </c:strRef>
          </c:tx>
          <c:spPr>
            <a:ln w="28575" cap="rnd">
              <a:solidFill>
                <a:schemeClr val="accent1"/>
              </a:solidFill>
              <a:round/>
            </a:ln>
            <a:effectLst/>
          </c:spPr>
          <c:marker>
            <c:symbol val="none"/>
          </c:marker>
          <c:cat>
            <c:multiLvlStrRef>
              <c:f>'Inflation(Graph)'!$A$182:$B$194</c:f>
              <c:multiLvlStrCache>
                <c:ptCount val="13"/>
                <c:lvl>
                  <c:pt idx="0">
                    <c:v>January</c:v>
                  </c:pt>
                  <c:pt idx="1">
                    <c:v>February</c:v>
                  </c:pt>
                  <c:pt idx="2">
                    <c:v>March</c:v>
                  </c:pt>
                  <c:pt idx="3">
                    <c:v>April</c:v>
                  </c:pt>
                  <c:pt idx="4">
                    <c:v>May</c:v>
                  </c:pt>
                  <c:pt idx="5">
                    <c:v>June</c:v>
                  </c:pt>
                  <c:pt idx="6">
                    <c:v>July </c:v>
                  </c:pt>
                  <c:pt idx="7">
                    <c:v>August </c:v>
                  </c:pt>
                  <c:pt idx="8">
                    <c:v>September</c:v>
                  </c:pt>
                  <c:pt idx="9">
                    <c:v>October</c:v>
                  </c:pt>
                  <c:pt idx="10">
                    <c:v>November</c:v>
                  </c:pt>
                  <c:pt idx="11">
                    <c:v>December</c:v>
                  </c:pt>
                  <c:pt idx="12">
                    <c:v>January'25</c:v>
                  </c:pt>
                </c:lvl>
                <c:lvl>
                  <c:pt idx="0">
                    <c:v>2024</c:v>
                  </c:pt>
                </c:lvl>
              </c:multiLvlStrCache>
            </c:multiLvlStrRef>
          </c:cat>
          <c:val>
            <c:numRef>
              <c:f>'Inflation(Graph)'!$C$182:$C$194</c:f>
              <c:numCache>
                <c:formatCode>General</c:formatCode>
                <c:ptCount val="13"/>
                <c:pt idx="0">
                  <c:v>29.9</c:v>
                </c:pt>
                <c:pt idx="1">
                  <c:v>31.7</c:v>
                </c:pt>
                <c:pt idx="2">
                  <c:v>33.200000000000003</c:v>
                </c:pt>
                <c:pt idx="3">
                  <c:v>33.69</c:v>
                </c:pt>
                <c:pt idx="4">
                  <c:v>33.950000000000003</c:v>
                </c:pt>
                <c:pt idx="5">
                  <c:v>34.19</c:v>
                </c:pt>
                <c:pt idx="6" formatCode="0.00">
                  <c:v>33.4</c:v>
                </c:pt>
                <c:pt idx="7">
                  <c:v>32.15</c:v>
                </c:pt>
                <c:pt idx="8" formatCode="0.00">
                  <c:v>32.700000000000003</c:v>
                </c:pt>
                <c:pt idx="9">
                  <c:v>33.880000000000003</c:v>
                </c:pt>
                <c:pt idx="10" formatCode="0.00">
                  <c:v>34.6</c:v>
                </c:pt>
                <c:pt idx="11">
                  <c:v>34.799999999999997</c:v>
                </c:pt>
                <c:pt idx="12" formatCode="0.00%">
                  <c:v>0.24479999999999999</c:v>
                </c:pt>
              </c:numCache>
            </c:numRef>
          </c:val>
          <c:smooth val="0"/>
          <c:extLst>
            <c:ext xmlns:c16="http://schemas.microsoft.com/office/drawing/2014/chart" uri="{C3380CC4-5D6E-409C-BE32-E72D297353CC}">
              <c16:uniqueId val="{00000000-78BF-4943-AADF-E707E49238F8}"/>
            </c:ext>
          </c:extLst>
        </c:ser>
        <c:ser>
          <c:idx val="1"/>
          <c:order val="1"/>
          <c:tx>
            <c:strRef>
              <c:f>'Inflation(Graph)'!$D$1</c:f>
              <c:strCache>
                <c:ptCount val="1"/>
                <c:pt idx="0">
                  <c:v>Food</c:v>
                </c:pt>
              </c:strCache>
            </c:strRef>
          </c:tx>
          <c:spPr>
            <a:ln w="28575" cap="rnd">
              <a:solidFill>
                <a:schemeClr val="accent2"/>
              </a:solidFill>
              <a:round/>
            </a:ln>
            <a:effectLst/>
          </c:spPr>
          <c:marker>
            <c:symbol val="none"/>
          </c:marker>
          <c:cat>
            <c:multiLvlStrRef>
              <c:f>'Inflation(Graph)'!$A$182:$B$194</c:f>
              <c:multiLvlStrCache>
                <c:ptCount val="13"/>
                <c:lvl>
                  <c:pt idx="0">
                    <c:v>January</c:v>
                  </c:pt>
                  <c:pt idx="1">
                    <c:v>February</c:v>
                  </c:pt>
                  <c:pt idx="2">
                    <c:v>March</c:v>
                  </c:pt>
                  <c:pt idx="3">
                    <c:v>April</c:v>
                  </c:pt>
                  <c:pt idx="4">
                    <c:v>May</c:v>
                  </c:pt>
                  <c:pt idx="5">
                    <c:v>June</c:v>
                  </c:pt>
                  <c:pt idx="6">
                    <c:v>July </c:v>
                  </c:pt>
                  <c:pt idx="7">
                    <c:v>August </c:v>
                  </c:pt>
                  <c:pt idx="8">
                    <c:v>September</c:v>
                  </c:pt>
                  <c:pt idx="9">
                    <c:v>October</c:v>
                  </c:pt>
                  <c:pt idx="10">
                    <c:v>November</c:v>
                  </c:pt>
                  <c:pt idx="11">
                    <c:v>December</c:v>
                  </c:pt>
                  <c:pt idx="12">
                    <c:v>January'25</c:v>
                  </c:pt>
                </c:lvl>
                <c:lvl>
                  <c:pt idx="0">
                    <c:v>2024</c:v>
                  </c:pt>
                </c:lvl>
              </c:multiLvlStrCache>
            </c:multiLvlStrRef>
          </c:cat>
          <c:val>
            <c:numRef>
              <c:f>'Inflation(Graph)'!$D$182:$D$194</c:f>
              <c:numCache>
                <c:formatCode>General</c:formatCode>
                <c:ptCount val="13"/>
                <c:pt idx="0">
                  <c:v>35.409999999999997</c:v>
                </c:pt>
                <c:pt idx="1">
                  <c:v>37.92</c:v>
                </c:pt>
                <c:pt idx="2">
                  <c:v>40.01</c:v>
                </c:pt>
                <c:pt idx="3">
                  <c:v>40.53</c:v>
                </c:pt>
                <c:pt idx="4">
                  <c:v>40.659999999999997</c:v>
                </c:pt>
                <c:pt idx="5">
                  <c:v>40.869999999999997</c:v>
                </c:pt>
                <c:pt idx="6">
                  <c:v>39.53</c:v>
                </c:pt>
                <c:pt idx="7">
                  <c:v>37.520000000000003</c:v>
                </c:pt>
                <c:pt idx="8">
                  <c:v>37.770000000000003</c:v>
                </c:pt>
                <c:pt idx="9">
                  <c:v>39.159999999999997</c:v>
                </c:pt>
                <c:pt idx="10">
                  <c:v>39.93</c:v>
                </c:pt>
                <c:pt idx="11">
                  <c:v>39.840000000000003</c:v>
                </c:pt>
                <c:pt idx="12" formatCode="0.00%">
                  <c:v>0.26079999999999998</c:v>
                </c:pt>
              </c:numCache>
            </c:numRef>
          </c:val>
          <c:smooth val="0"/>
          <c:extLst>
            <c:ext xmlns:c16="http://schemas.microsoft.com/office/drawing/2014/chart" uri="{C3380CC4-5D6E-409C-BE32-E72D297353CC}">
              <c16:uniqueId val="{00000001-78BF-4943-AADF-E707E49238F8}"/>
            </c:ext>
          </c:extLst>
        </c:ser>
        <c:ser>
          <c:idx val="2"/>
          <c:order val="2"/>
          <c:tx>
            <c:strRef>
              <c:f>'Inflation(Graph)'!$E$1</c:f>
              <c:strCache>
                <c:ptCount val="1"/>
                <c:pt idx="0">
                  <c:v>Core</c:v>
                </c:pt>
              </c:strCache>
            </c:strRef>
          </c:tx>
          <c:spPr>
            <a:ln w="28575" cap="rnd">
              <a:solidFill>
                <a:schemeClr val="accent3"/>
              </a:solidFill>
              <a:round/>
            </a:ln>
            <a:effectLst/>
          </c:spPr>
          <c:marker>
            <c:symbol val="none"/>
          </c:marker>
          <c:cat>
            <c:multiLvlStrRef>
              <c:f>'Inflation(Graph)'!$A$182:$B$194</c:f>
              <c:multiLvlStrCache>
                <c:ptCount val="13"/>
                <c:lvl>
                  <c:pt idx="0">
                    <c:v>January</c:v>
                  </c:pt>
                  <c:pt idx="1">
                    <c:v>February</c:v>
                  </c:pt>
                  <c:pt idx="2">
                    <c:v>March</c:v>
                  </c:pt>
                  <c:pt idx="3">
                    <c:v>April</c:v>
                  </c:pt>
                  <c:pt idx="4">
                    <c:v>May</c:v>
                  </c:pt>
                  <c:pt idx="5">
                    <c:v>June</c:v>
                  </c:pt>
                  <c:pt idx="6">
                    <c:v>July </c:v>
                  </c:pt>
                  <c:pt idx="7">
                    <c:v>August </c:v>
                  </c:pt>
                  <c:pt idx="8">
                    <c:v>September</c:v>
                  </c:pt>
                  <c:pt idx="9">
                    <c:v>October</c:v>
                  </c:pt>
                  <c:pt idx="10">
                    <c:v>November</c:v>
                  </c:pt>
                  <c:pt idx="11">
                    <c:v>December</c:v>
                  </c:pt>
                  <c:pt idx="12">
                    <c:v>January'25</c:v>
                  </c:pt>
                </c:lvl>
                <c:lvl>
                  <c:pt idx="0">
                    <c:v>2024</c:v>
                  </c:pt>
                </c:lvl>
              </c:multiLvlStrCache>
            </c:multiLvlStrRef>
          </c:cat>
          <c:val>
            <c:numRef>
              <c:f>'Inflation(Graph)'!$E$182:$E$194</c:f>
              <c:numCache>
                <c:formatCode>General</c:formatCode>
                <c:ptCount val="13"/>
                <c:pt idx="0">
                  <c:v>23.59</c:v>
                </c:pt>
                <c:pt idx="1">
                  <c:v>25.13</c:v>
                </c:pt>
                <c:pt idx="2">
                  <c:v>25.9</c:v>
                </c:pt>
                <c:pt idx="3">
                  <c:v>26.84</c:v>
                </c:pt>
                <c:pt idx="4">
                  <c:v>27.04</c:v>
                </c:pt>
                <c:pt idx="5" formatCode="0.00">
                  <c:v>27.4</c:v>
                </c:pt>
                <c:pt idx="6">
                  <c:v>27.47</c:v>
                </c:pt>
                <c:pt idx="7">
                  <c:v>27.58</c:v>
                </c:pt>
                <c:pt idx="8">
                  <c:v>27.43</c:v>
                </c:pt>
                <c:pt idx="9">
                  <c:v>28.37</c:v>
                </c:pt>
                <c:pt idx="10">
                  <c:v>28.75</c:v>
                </c:pt>
                <c:pt idx="11">
                  <c:v>29.28</c:v>
                </c:pt>
                <c:pt idx="12" formatCode="0.00%">
                  <c:v>0.22589999999999999</c:v>
                </c:pt>
              </c:numCache>
            </c:numRef>
          </c:val>
          <c:smooth val="0"/>
          <c:extLst>
            <c:ext xmlns:c16="http://schemas.microsoft.com/office/drawing/2014/chart" uri="{C3380CC4-5D6E-409C-BE32-E72D297353CC}">
              <c16:uniqueId val="{00000002-78BF-4943-AADF-E707E49238F8}"/>
            </c:ext>
          </c:extLst>
        </c:ser>
        <c:dLbls>
          <c:showLegendKey val="0"/>
          <c:showVal val="0"/>
          <c:showCatName val="0"/>
          <c:showSerName val="0"/>
          <c:showPercent val="0"/>
          <c:showBubbleSize val="0"/>
        </c:dLbls>
        <c:smooth val="0"/>
        <c:axId val="1248452576"/>
        <c:axId val="1248448256"/>
      </c:lineChart>
      <c:catAx>
        <c:axId val="124845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8448256"/>
        <c:crosses val="autoZero"/>
        <c:auto val="1"/>
        <c:lblAlgn val="ctr"/>
        <c:lblOffset val="100"/>
        <c:noMultiLvlLbl val="0"/>
      </c:catAx>
      <c:valAx>
        <c:axId val="124844825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484525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r>
              <a:rPr lang="en-US" sz="1050">
                <a:latin typeface="Trebuchet MS" panose="020B0603020202020204" pitchFamily="34" charset="0"/>
              </a:rPr>
              <a:t>TOP</a:t>
            </a:r>
            <a:r>
              <a:rPr lang="en-US" sz="1050" baseline="0">
                <a:latin typeface="Trebuchet MS" panose="020B0603020202020204" pitchFamily="34" charset="0"/>
              </a:rPr>
              <a:t> FIVE CONTRIBUTORS TO HEADLINE INFLATION</a:t>
            </a:r>
            <a:endParaRPr lang="en-US" sz="1050">
              <a:latin typeface="Trebuchet MS" panose="020B0603020202020204" pitchFamily="34" charset="0"/>
            </a:endParaRPr>
          </a:p>
        </c:rich>
      </c:tx>
      <c:overlay val="0"/>
      <c:spPr>
        <a:noFill/>
        <a:ln>
          <a:noFill/>
        </a:ln>
        <a:effectLst/>
      </c:spPr>
      <c:txPr>
        <a:bodyPr rot="0" spcFirstLastPara="1" vertOverflow="ellipsis" vert="horz" wrap="square" anchor="ctr" anchorCtr="1"/>
        <a:lstStyle/>
        <a:p>
          <a:pPr>
            <a:defRPr sz="18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spPr>
            <a:solidFill>
              <a:srgbClr val="00206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Sheet1!$Z$2:$Z$6</c:f>
              <c:strCache>
                <c:ptCount val="5"/>
                <c:pt idx="0">
                  <c:v>ALCOHOLIC BEVERAGES TOBACCO AND NAROCOTICS</c:v>
                </c:pt>
                <c:pt idx="1">
                  <c:v>RESTAURANTS AND ACCOMODATION SERVICES</c:v>
                </c:pt>
                <c:pt idx="2">
                  <c:v>TRANSPORT</c:v>
                </c:pt>
                <c:pt idx="3">
                  <c:v>CLOTHING AND FOOTWEAR</c:v>
                </c:pt>
                <c:pt idx="4">
                  <c:v>PERSONAL CARE SOCIAL PROTECTION AND MISCELLANOUS GOODS AND SERVICES</c:v>
                </c:pt>
              </c:strCache>
            </c:strRef>
          </c:cat>
          <c:val>
            <c:numRef>
              <c:f>Sheet1!$AA$2:$AA$6</c:f>
              <c:numCache>
                <c:formatCode>General</c:formatCode>
                <c:ptCount val="5"/>
                <c:pt idx="0">
                  <c:v>14.8</c:v>
                </c:pt>
                <c:pt idx="1">
                  <c:v>14.14</c:v>
                </c:pt>
                <c:pt idx="2">
                  <c:v>12.77</c:v>
                </c:pt>
                <c:pt idx="3">
                  <c:v>12.73</c:v>
                </c:pt>
                <c:pt idx="4">
                  <c:v>12.04</c:v>
                </c:pt>
              </c:numCache>
            </c:numRef>
          </c:val>
          <c:extLst>
            <c:ext xmlns:c16="http://schemas.microsoft.com/office/drawing/2014/chart" uri="{C3380CC4-5D6E-409C-BE32-E72D297353CC}">
              <c16:uniqueId val="{00000000-A8FA-4A95-96EB-6ABE57867523}"/>
            </c:ext>
          </c:extLst>
        </c:ser>
        <c:dLbls>
          <c:dLblPos val="outEnd"/>
          <c:showLegendKey val="0"/>
          <c:showVal val="1"/>
          <c:showCatName val="0"/>
          <c:showSerName val="0"/>
          <c:showPercent val="0"/>
          <c:showBubbleSize val="0"/>
        </c:dLbls>
        <c:gapWidth val="100"/>
        <c:overlap val="43"/>
        <c:axId val="400464175"/>
        <c:axId val="400465135"/>
      </c:barChart>
      <c:catAx>
        <c:axId val="400464175"/>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0465135"/>
        <c:crosses val="autoZero"/>
        <c:auto val="1"/>
        <c:lblAlgn val="ctr"/>
        <c:lblOffset val="100"/>
        <c:noMultiLvlLbl val="0"/>
      </c:catAx>
      <c:valAx>
        <c:axId val="400465135"/>
        <c:scaling>
          <c:orientation val="minMax"/>
        </c:scaling>
        <c:delete val="1"/>
        <c:axPos val="b"/>
        <c:numFmt formatCode="General" sourceLinked="1"/>
        <c:majorTickMark val="none"/>
        <c:minorTickMark val="none"/>
        <c:tickLblPos val="nextTo"/>
        <c:crossAx val="400464175"/>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100" b="1" dirty="0">
                <a:solidFill>
                  <a:srgbClr val="002060"/>
                </a:solidFill>
                <a:latin typeface="Trebuchet MS" panose="020B0603020202020204" pitchFamily="34" charset="0"/>
              </a:rPr>
              <a:t>NGX-ASI (FEBRUARY 2025</a:t>
            </a:r>
            <a:r>
              <a:rPr lang="en-US" sz="1800" b="1" dirty="0">
                <a:solidFill>
                  <a:srgbClr val="002060"/>
                </a:solidFill>
                <a:latin typeface="Trebuchet MS" panose="020B0603020202020204" pitchFamily="34" charset="0"/>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cat>
            <c:numRef>
              <c:f>Sheet1!$I$20:$I$39</c:f>
              <c:numCache>
                <c:formatCode>m/d/yyyy</c:formatCode>
                <c:ptCount val="20"/>
                <c:pt idx="0">
                  <c:v>45691</c:v>
                </c:pt>
                <c:pt idx="1">
                  <c:v>45692</c:v>
                </c:pt>
                <c:pt idx="2">
                  <c:v>45693</c:v>
                </c:pt>
                <c:pt idx="3">
                  <c:v>45694</c:v>
                </c:pt>
                <c:pt idx="4">
                  <c:v>45695</c:v>
                </c:pt>
                <c:pt idx="5">
                  <c:v>45698</c:v>
                </c:pt>
                <c:pt idx="6">
                  <c:v>45699</c:v>
                </c:pt>
                <c:pt idx="7">
                  <c:v>45700</c:v>
                </c:pt>
                <c:pt idx="8">
                  <c:v>45701</c:v>
                </c:pt>
                <c:pt idx="9">
                  <c:v>45702</c:v>
                </c:pt>
                <c:pt idx="10">
                  <c:v>45705</c:v>
                </c:pt>
                <c:pt idx="11">
                  <c:v>45706</c:v>
                </c:pt>
                <c:pt idx="12">
                  <c:v>45707</c:v>
                </c:pt>
                <c:pt idx="13">
                  <c:v>45708</c:v>
                </c:pt>
                <c:pt idx="14">
                  <c:v>45709</c:v>
                </c:pt>
                <c:pt idx="15">
                  <c:v>45712</c:v>
                </c:pt>
                <c:pt idx="16">
                  <c:v>45713</c:v>
                </c:pt>
                <c:pt idx="17">
                  <c:v>45714</c:v>
                </c:pt>
                <c:pt idx="18">
                  <c:v>45715</c:v>
                </c:pt>
                <c:pt idx="19">
                  <c:v>45716</c:v>
                </c:pt>
              </c:numCache>
            </c:numRef>
          </c:cat>
          <c:val>
            <c:numRef>
              <c:f>Sheet1!$J$20:$J$39</c:f>
              <c:numCache>
                <c:formatCode>#,##0.00</c:formatCode>
                <c:ptCount val="20"/>
                <c:pt idx="0">
                  <c:v>104630.3</c:v>
                </c:pt>
                <c:pt idx="1">
                  <c:v>104788.35</c:v>
                </c:pt>
                <c:pt idx="2">
                  <c:v>105324.9</c:v>
                </c:pt>
                <c:pt idx="3">
                  <c:v>105430.15</c:v>
                </c:pt>
                <c:pt idx="4">
                  <c:v>105933.03</c:v>
                </c:pt>
                <c:pt idx="5">
                  <c:v>105891.33</c:v>
                </c:pt>
                <c:pt idx="6">
                  <c:v>106574.98</c:v>
                </c:pt>
                <c:pt idx="7">
                  <c:v>107822.52</c:v>
                </c:pt>
                <c:pt idx="8">
                  <c:v>109172.04</c:v>
                </c:pt>
                <c:pt idx="9" formatCode="_(* #,##0.00_);_(* \(#,##0.00\);_(* &quot;-&quot;??_);_(@_)">
                  <c:v>108053.95</c:v>
                </c:pt>
                <c:pt idx="10" formatCode="_(* #,##0.00_);_(* \(#,##0.00\);_(* &quot;-&quot;??_);_(@_)">
                  <c:v>107937.74</c:v>
                </c:pt>
                <c:pt idx="11">
                  <c:v>107670.98</c:v>
                </c:pt>
                <c:pt idx="12">
                  <c:v>108609.51</c:v>
                </c:pt>
                <c:pt idx="13">
                  <c:v>108568.5</c:v>
                </c:pt>
                <c:pt idx="14">
                  <c:v>108497.4</c:v>
                </c:pt>
                <c:pt idx="15">
                  <c:v>108126.97</c:v>
                </c:pt>
                <c:pt idx="16">
                  <c:v>107781.61</c:v>
                </c:pt>
                <c:pt idx="17">
                  <c:v>107798.99</c:v>
                </c:pt>
                <c:pt idx="18">
                  <c:v>107675.46</c:v>
                </c:pt>
                <c:pt idx="19">
                  <c:v>107821.39</c:v>
                </c:pt>
              </c:numCache>
            </c:numRef>
          </c:val>
          <c:smooth val="0"/>
          <c:extLst>
            <c:ext xmlns:c16="http://schemas.microsoft.com/office/drawing/2014/chart" uri="{C3380CC4-5D6E-409C-BE32-E72D297353CC}">
              <c16:uniqueId val="{00000000-6C59-4661-BDFA-EF585752E361}"/>
            </c:ext>
          </c:extLst>
        </c:ser>
        <c:dLbls>
          <c:showLegendKey val="0"/>
          <c:showVal val="0"/>
          <c:showCatName val="0"/>
          <c:showSerName val="0"/>
          <c:showPercent val="0"/>
          <c:showBubbleSize val="0"/>
        </c:dLbls>
        <c:smooth val="0"/>
        <c:axId val="2065641951"/>
        <c:axId val="2065642431"/>
      </c:lineChart>
      <c:dateAx>
        <c:axId val="2065641951"/>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5642431"/>
        <c:crosses val="autoZero"/>
        <c:auto val="1"/>
        <c:lblOffset val="100"/>
        <c:baseTimeUnit val="days"/>
      </c:dateAx>
      <c:valAx>
        <c:axId val="2065642431"/>
        <c:scaling>
          <c:orientation val="minMax"/>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5641951"/>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lrMapOvr bg1="lt1" tx1="dk1" bg2="lt2" tx2="dk2" accent1="accent1" accent2="accent2" accent3="accent3" accent4="accent4" accent5="accent5" accent6="accent6" hlink="hlink" folHlink="folHlink"/>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3.7095635023892989E-3"/>
          <c:y val="0"/>
          <c:w val="0.61333099714854589"/>
          <c:h val="1"/>
        </c:manualLayout>
      </c:layout>
      <c:pie3DChart>
        <c:varyColors val="1"/>
        <c:ser>
          <c:idx val="1"/>
          <c:order val="0"/>
          <c:dPt>
            <c:idx val="0"/>
            <c:bubble3D val="0"/>
            <c:explosion val="9"/>
            <c:spPr>
              <a:solidFill>
                <a:schemeClr val="accent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C834-4027-896E-6353E3EAC7BE}"/>
              </c:ext>
            </c:extLst>
          </c:dPt>
          <c:dPt>
            <c:idx val="1"/>
            <c:bubble3D val="0"/>
            <c:explosion val="33"/>
            <c:spPr>
              <a:solidFill>
                <a:schemeClr val="bg2"/>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C834-4027-896E-6353E3EAC7BE}"/>
              </c:ext>
            </c:extLst>
          </c:dPt>
          <c:dPt>
            <c:idx val="2"/>
            <c:bubble3D val="0"/>
            <c:explosion val="15"/>
            <c:spPr>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C834-4027-896E-6353E3EAC7BE}"/>
              </c:ext>
            </c:extLst>
          </c:dPt>
          <c:dPt>
            <c:idx val="3"/>
            <c:bubble3D val="0"/>
            <c:spPr>
              <a:solidFill>
                <a:schemeClr val="bg1">
                  <a:lumMod val="7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C834-4027-896E-6353E3EAC7BE}"/>
              </c:ext>
            </c:extLst>
          </c:dPt>
          <c:dLbls>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800" b="0" i="0" u="none" strike="noStrike" kern="1200" baseline="0">
                      <a:solidFill>
                        <a:schemeClr val="tx1"/>
                      </a:solidFill>
                      <a:latin typeface="Trebuchet MS" panose="020B0603020202020204" pitchFamily="34" charset="0"/>
                      <a:ea typeface="+mn-ea"/>
                      <a:cs typeface="+mn-cs"/>
                    </a:defRPr>
                  </a:pPr>
                  <a:endParaRPr lang="en-US"/>
                </a:p>
              </c:txPr>
              <c:dLblPos val="outEnd"/>
              <c:showLegendKey val="0"/>
              <c:showVal val="0"/>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1-C834-4027-896E-6353E3EAC7BE}"/>
                </c:ext>
              </c:extLst>
            </c:dLbl>
            <c:dLbl>
              <c:idx val="1"/>
              <c:layout>
                <c:manualLayout>
                  <c:x val="5.2910067366299871E-2"/>
                  <c:y val="2.166028281344282E-3"/>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C834-4027-896E-6353E3EAC7BE}"/>
                </c:ext>
              </c:extLst>
            </c:dLbl>
            <c:dLbl>
              <c:idx val="2"/>
              <c:layout>
                <c:manualLayout>
                  <c:x val="-1.6149538659194218E-2"/>
                  <c:y val="-2.5255946619647279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C834-4027-896E-6353E3EAC7BE}"/>
                </c:ext>
              </c:extLst>
            </c:dLbl>
            <c:dLbl>
              <c:idx val="3"/>
              <c:layout>
                <c:manualLayout>
                  <c:x val="3.9530276560455074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C834-4027-896E-6353E3EAC7BE}"/>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rebuchet MS" panose="020B0603020202020204" pitchFamily="34" charset="0"/>
                    <a:ea typeface="+mn-ea"/>
                    <a:cs typeface="+mn-cs"/>
                  </a:defRPr>
                </a:pPr>
                <a:endParaRPr lang="en-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'FEB''25'!$D$10:$D$13</c:f>
              <c:strCache>
                <c:ptCount val="4"/>
                <c:pt idx="0">
                  <c:v>Term Deposits</c:v>
                </c:pt>
                <c:pt idx="1">
                  <c:v>Cash</c:v>
                </c:pt>
                <c:pt idx="2">
                  <c:v>Commercial Papers</c:v>
                </c:pt>
                <c:pt idx="3">
                  <c:v>Treasury Bills</c:v>
                </c:pt>
              </c:strCache>
            </c:strRef>
          </c:cat>
          <c:val>
            <c:numRef>
              <c:f>'FEB''25'!$F$10:$F$13</c:f>
              <c:numCache>
                <c:formatCode>_-* #,##0.00_-;\-* #,##0.00_-;_-* "-"??_-;_-@_-</c:formatCode>
                <c:ptCount val="4"/>
                <c:pt idx="0">
                  <c:v>6.7131557259274643</c:v>
                </c:pt>
                <c:pt idx="1">
                  <c:v>2.0117894269248975</c:v>
                </c:pt>
                <c:pt idx="2">
                  <c:v>24.677218214711701</c:v>
                </c:pt>
                <c:pt idx="3">
                  <c:v>66.597836632435929</c:v>
                </c:pt>
              </c:numCache>
            </c:numRef>
          </c:val>
          <c:extLst>
            <c:ext xmlns:c16="http://schemas.microsoft.com/office/drawing/2014/chart" uri="{C3380CC4-5D6E-409C-BE32-E72D297353CC}">
              <c16:uniqueId val="{00000008-C834-4027-896E-6353E3EAC7BE}"/>
            </c:ext>
          </c:extLst>
        </c:ser>
        <c:dLbls>
          <c:showLegendKey val="0"/>
          <c:showVal val="0"/>
          <c:showCatName val="0"/>
          <c:showSerName val="0"/>
          <c:showPercent val="1"/>
          <c:showBubbleSize val="0"/>
          <c:showLeaderLines val="0"/>
        </c:dLbls>
      </c:pie3DChart>
      <c:spPr>
        <a:noFill/>
        <a:ln>
          <a:noFill/>
        </a:ln>
        <a:effectLst/>
      </c:spPr>
    </c:plotArea>
    <c:legend>
      <c:legendPos val="r"/>
      <c:layout>
        <c:manualLayout>
          <c:xMode val="edge"/>
          <c:yMode val="edge"/>
          <c:x val="0.72904481924570752"/>
          <c:y val="0.2226080913384568"/>
          <c:w val="0.24483787502663884"/>
          <c:h val="0.44991179216973426"/>
        </c:manualLayout>
      </c:layout>
      <c:overlay val="0"/>
      <c:spPr>
        <a:noFill/>
        <a:ln>
          <a:solidFill>
            <a:schemeClr val="accent1"/>
          </a:solidFill>
          <a:prstDash val="dash"/>
        </a:ln>
        <a:effectLst/>
      </c:spPr>
      <c:txPr>
        <a:bodyPr rot="0" spcFirstLastPara="1" vertOverflow="ellipsis" vert="horz" wrap="square" anchor="ctr" anchorCtr="1"/>
        <a:lstStyle/>
        <a:p>
          <a:pPr rtl="0">
            <a:defRPr sz="900" b="0" i="0" u="none" strike="noStrike" kern="1200" baseline="0">
              <a:solidFill>
                <a:schemeClr val="tx1"/>
              </a:solidFill>
              <a:latin typeface="Trebuchet MS" panose="020B0603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solidFill>
            <a:schemeClr val="tx1"/>
          </a:solidFill>
          <a:latin typeface="Trebuchet MS" panose="020B0603020202020204" pitchFamily="34" charset="0"/>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n-US"/>
              <a:t>fund</a:t>
            </a:r>
            <a:r>
              <a:rPr lang="en-US" baseline="0"/>
              <a:t> Yield Chart</a:t>
            </a:r>
            <a:endParaRPr lang="en-US"/>
          </a:p>
        </c:rich>
      </c:tx>
      <c:layout>
        <c:manualLayout>
          <c:xMode val="edge"/>
          <c:yMode val="edge"/>
          <c:x val="0.28734011373578305"/>
          <c:y val="9.6153846153846159E-3"/>
        </c:manualLayout>
      </c:layout>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609492563429571"/>
          <c:y val="0.27432692307692308"/>
          <c:w val="0.85334951881014875"/>
          <c:h val="0.36776196244700182"/>
        </c:manualLayout>
      </c:layout>
      <c:lineChart>
        <c:grouping val="standard"/>
        <c:varyColors val="0"/>
        <c:ser>
          <c:idx val="0"/>
          <c:order val="0"/>
          <c:spPr>
            <a:ln w="22225" cap="rnd">
              <a:solidFill>
                <a:schemeClr val="accent1"/>
              </a:solidFill>
              <a:round/>
            </a:ln>
            <a:effectLst/>
          </c:spPr>
          <c:marker>
            <c:symbol val="diamond"/>
            <c:size val="6"/>
            <c:spPr>
              <a:solidFill>
                <a:schemeClr val="accent1"/>
              </a:solidFill>
              <a:ln w="9525">
                <a:solidFill>
                  <a:schemeClr val="accent1"/>
                </a:solidFill>
                <a:round/>
              </a:ln>
              <a:effectLst/>
            </c:spPr>
          </c:marker>
          <c:cat>
            <c:numRef>
              <c:f>RATES!$AY$2:$BK$2</c:f>
              <c:numCache>
                <c:formatCode>mmm\-yy</c:formatCode>
                <c:ptCount val="13"/>
                <c:pt idx="0">
                  <c:v>45351</c:v>
                </c:pt>
                <c:pt idx="1">
                  <c:v>45382</c:v>
                </c:pt>
                <c:pt idx="2">
                  <c:v>45412</c:v>
                </c:pt>
                <c:pt idx="3">
                  <c:v>45443</c:v>
                </c:pt>
                <c:pt idx="4">
                  <c:v>45473</c:v>
                </c:pt>
                <c:pt idx="5">
                  <c:v>45504</c:v>
                </c:pt>
                <c:pt idx="6">
                  <c:v>45535</c:v>
                </c:pt>
                <c:pt idx="7">
                  <c:v>45565</c:v>
                </c:pt>
                <c:pt idx="8">
                  <c:v>45596</c:v>
                </c:pt>
                <c:pt idx="9">
                  <c:v>45626</c:v>
                </c:pt>
                <c:pt idx="10">
                  <c:v>45657</c:v>
                </c:pt>
                <c:pt idx="11">
                  <c:v>45688</c:v>
                </c:pt>
                <c:pt idx="12">
                  <c:v>45716</c:v>
                </c:pt>
              </c:numCache>
            </c:numRef>
          </c:cat>
          <c:val>
            <c:numRef>
              <c:f>RATES!$AY$3:$BK$3</c:f>
              <c:numCache>
                <c:formatCode>0.00%</c:formatCode>
                <c:ptCount val="13"/>
                <c:pt idx="0">
                  <c:v>9.9199999999999997E-2</c:v>
                </c:pt>
                <c:pt idx="1">
                  <c:v>0.12029999999999999</c:v>
                </c:pt>
                <c:pt idx="2">
                  <c:v>0.1268</c:v>
                </c:pt>
                <c:pt idx="3">
                  <c:v>0.1333</c:v>
                </c:pt>
                <c:pt idx="4">
                  <c:v>0.14960000000000001</c:v>
                </c:pt>
                <c:pt idx="5">
                  <c:v>0.15970000000000001</c:v>
                </c:pt>
                <c:pt idx="6">
                  <c:v>0.156</c:v>
                </c:pt>
                <c:pt idx="7">
                  <c:v>0.16309999999999999</c:v>
                </c:pt>
                <c:pt idx="8">
                  <c:v>0.17460000000000001</c:v>
                </c:pt>
                <c:pt idx="9">
                  <c:v>0.185</c:v>
                </c:pt>
                <c:pt idx="10">
                  <c:v>0.1961</c:v>
                </c:pt>
                <c:pt idx="11">
                  <c:v>0.20271632709300769</c:v>
                </c:pt>
                <c:pt idx="12">
                  <c:v>0.19570000000000001</c:v>
                </c:pt>
              </c:numCache>
            </c:numRef>
          </c:val>
          <c:smooth val="0"/>
          <c:extLst>
            <c:ext xmlns:c16="http://schemas.microsoft.com/office/drawing/2014/chart" uri="{C3380CC4-5D6E-409C-BE32-E72D297353CC}">
              <c16:uniqueId val="{00000000-93AC-4EE9-9F70-A22EBA6A52D3}"/>
            </c:ext>
          </c:extLst>
        </c:ser>
        <c:dLbls>
          <c:showLegendKey val="0"/>
          <c:showVal val="0"/>
          <c:showCatName val="0"/>
          <c:showSerName val="0"/>
          <c:showPercent val="0"/>
          <c:showBubbleSize val="0"/>
        </c:dLbls>
        <c:marker val="1"/>
        <c:smooth val="0"/>
        <c:axId val="1773873104"/>
        <c:axId val="1773865904"/>
      </c:lineChart>
      <c:dateAx>
        <c:axId val="1773873104"/>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773865904"/>
        <c:crosses val="autoZero"/>
        <c:auto val="1"/>
        <c:lblOffset val="100"/>
        <c:baseTimeUnit val="months"/>
      </c:dateAx>
      <c:valAx>
        <c:axId val="1773865904"/>
        <c:scaling>
          <c:orientation val="minMax"/>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738731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6.6806045351458065E-2"/>
          <c:y val="8.8092329721513721E-2"/>
          <c:w val="0.57045664201990753"/>
          <c:h val="0.9119077490984181"/>
        </c:manualLayout>
      </c:layout>
      <c:pie3DChart>
        <c:varyColors val="1"/>
        <c:ser>
          <c:idx val="0"/>
          <c:order val="0"/>
          <c:dPt>
            <c:idx val="0"/>
            <c:bubble3D val="0"/>
            <c:spPr>
              <a:solidFill>
                <a:schemeClr val="bg1">
                  <a:lumMod val="6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D0F1-4AB2-BABC-F62CD574AB71}"/>
              </c:ext>
            </c:extLst>
          </c:dPt>
          <c:dPt>
            <c:idx val="1"/>
            <c:bubble3D val="0"/>
            <c:explosion val="16"/>
            <c:spPr>
              <a:solidFill>
                <a:srgbClr val="00B0F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D0F1-4AB2-BABC-F62CD574AB71}"/>
              </c:ext>
            </c:extLst>
          </c:dPt>
          <c:dPt>
            <c:idx val="2"/>
            <c:bubble3D val="0"/>
            <c:spPr>
              <a:solidFill>
                <a:schemeClr val="tx1">
                  <a:lumMod val="65000"/>
                  <a:lumOff val="35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D0F1-4AB2-BABC-F62CD574AB71}"/>
              </c:ext>
            </c:extLst>
          </c:dPt>
          <c:dPt>
            <c:idx val="3"/>
            <c:bubble3D val="0"/>
            <c:explosion val="10"/>
            <c:spPr>
              <a:solidFill>
                <a:schemeClr val="tx2">
                  <a:lumMod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D0F1-4AB2-BABC-F62CD574AB71}"/>
              </c:ext>
            </c:extLst>
          </c:dPt>
          <c:dLbls>
            <c:dLbl>
              <c:idx val="0"/>
              <c:layout>
                <c:manualLayout>
                  <c:x val="7.1154861539963282E-2"/>
                  <c:y val="-6.2800067803744711E-2"/>
                </c:manualLayout>
              </c:layout>
              <c:showLegendKey val="0"/>
              <c:showVal val="0"/>
              <c:showCatName val="1"/>
              <c:showSerName val="0"/>
              <c:showPercent val="1"/>
              <c:showBubbleSize val="0"/>
              <c:extLst>
                <c:ext xmlns:c15="http://schemas.microsoft.com/office/drawing/2012/chart" uri="{CE6537A1-D6FC-4f65-9D91-7224C49458BB}">
                  <c15:layout>
                    <c:manualLayout>
                      <c:w val="8.8701943124009669E-2"/>
                      <c:h val="0.11842540633219807"/>
                    </c:manualLayout>
                  </c15:layout>
                </c:ext>
                <c:ext xmlns:c16="http://schemas.microsoft.com/office/drawing/2014/chart" uri="{C3380CC4-5D6E-409C-BE32-E72D297353CC}">
                  <c16:uniqueId val="{00000001-D0F1-4AB2-BABC-F62CD574AB71}"/>
                </c:ext>
              </c:extLst>
            </c:dLbl>
            <c:dLbl>
              <c:idx val="1"/>
              <c:layout>
                <c:manualLayout>
                  <c:x val="-2.253865518322111E-2"/>
                  <c:y val="4.9168742473689776E-2"/>
                </c:manualLayout>
              </c:layout>
              <c:showLegendKey val="0"/>
              <c:showVal val="0"/>
              <c:showCatName val="1"/>
              <c:showSerName val="0"/>
              <c:showPercent val="1"/>
              <c:showBubbleSize val="0"/>
              <c:extLst>
                <c:ext xmlns:c15="http://schemas.microsoft.com/office/drawing/2012/chart" uri="{CE6537A1-D6FC-4f65-9D91-7224C49458BB}">
                  <c15:layout>
                    <c:manualLayout>
                      <c:w val="8.3691955712472316E-2"/>
                      <c:h val="0.15165416561379719"/>
                    </c:manualLayout>
                  </c15:layout>
                </c:ext>
                <c:ext xmlns:c16="http://schemas.microsoft.com/office/drawing/2014/chart" uri="{C3380CC4-5D6E-409C-BE32-E72D297353CC}">
                  <c16:uniqueId val="{00000003-D0F1-4AB2-BABC-F62CD574AB71}"/>
                </c:ext>
              </c:extLst>
            </c:dLbl>
            <c:dLbl>
              <c:idx val="2"/>
              <c:layout>
                <c:manualLayout>
                  <c:x val="-1.4342114815097473E-3"/>
                  <c:y val="-0.10621381996133079"/>
                </c:manualLayout>
              </c:layout>
              <c:showLegendKey val="0"/>
              <c:showVal val="0"/>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0F1-4AB2-BABC-F62CD574AB71}"/>
                </c:ext>
              </c:extLst>
            </c:dLbl>
            <c:dLbl>
              <c:idx val="3"/>
              <c:layout>
                <c:manualLayout>
                  <c:x val="0.11484291511523846"/>
                  <c:y val="-8.009044015461883E-2"/>
                </c:manualLayout>
              </c:layout>
              <c:showLegendKey val="0"/>
              <c:showVal val="0"/>
              <c:showCatName val="1"/>
              <c:showSerName val="0"/>
              <c:showPercent val="1"/>
              <c:showBubbleSize val="0"/>
              <c:extLst>
                <c:ext xmlns:c15="http://schemas.microsoft.com/office/drawing/2012/chart" uri="{CE6537A1-D6FC-4f65-9D91-7224C49458BB}">
                  <c15:layout>
                    <c:manualLayout>
                      <c:w val="0.17967858507084852"/>
                      <c:h val="0.17926402689968637"/>
                    </c:manualLayout>
                  </c15:layout>
                </c:ext>
                <c:ext xmlns:c16="http://schemas.microsoft.com/office/drawing/2014/chart" uri="{C3380CC4-5D6E-409C-BE32-E72D297353CC}">
                  <c16:uniqueId val="{00000007-D0F1-4AB2-BABC-F62CD574AB71}"/>
                </c:ext>
              </c:extLst>
            </c:dLbl>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Trebuchet MS" panose="020B0603020202020204" pitchFamily="34" charset="0"/>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'FEB''25'!$D$12:$D$15</c:f>
              <c:strCache>
                <c:ptCount val="4"/>
                <c:pt idx="0">
                  <c:v>Bonds</c:v>
                </c:pt>
                <c:pt idx="1">
                  <c:v>Cash</c:v>
                </c:pt>
                <c:pt idx="2">
                  <c:v>Fixed Placement</c:v>
                </c:pt>
                <c:pt idx="3">
                  <c:v>Other Money Market Instruments</c:v>
                </c:pt>
              </c:strCache>
            </c:strRef>
          </c:cat>
          <c:val>
            <c:numRef>
              <c:f>'FEB''25'!$F$12:$F$15</c:f>
              <c:numCache>
                <c:formatCode>_-* #,##0.00_-;\-* #,##0.00_-;_-* "-"??_-;_-@_-</c:formatCode>
                <c:ptCount val="4"/>
                <c:pt idx="0">
                  <c:v>71.958375552403737</c:v>
                </c:pt>
                <c:pt idx="1">
                  <c:v>4.5874401620933787</c:v>
                </c:pt>
                <c:pt idx="2">
                  <c:v>0</c:v>
                </c:pt>
                <c:pt idx="3">
                  <c:v>23.45418428550289</c:v>
                </c:pt>
              </c:numCache>
            </c:numRef>
          </c:val>
          <c:extLst>
            <c:ext xmlns:c16="http://schemas.microsoft.com/office/drawing/2014/chart" uri="{C3380CC4-5D6E-409C-BE32-E72D297353CC}">
              <c16:uniqueId val="{00000008-D0F1-4AB2-BABC-F62CD574AB71}"/>
            </c:ext>
          </c:extLst>
        </c:ser>
        <c:dLbls>
          <c:showLegendKey val="0"/>
          <c:showVal val="1"/>
          <c:showCatName val="0"/>
          <c:showSerName val="0"/>
          <c:showPercent val="0"/>
          <c:showBubbleSize val="0"/>
          <c:showLeaderLines val="1"/>
        </c:dLbls>
      </c:pie3DChart>
      <c:spPr>
        <a:noFill/>
        <a:ln>
          <a:noFill/>
        </a:ln>
        <a:effectLst/>
      </c:spPr>
    </c:plotArea>
    <c:legend>
      <c:legendPos val="r"/>
      <c:layout>
        <c:manualLayout>
          <c:xMode val="edge"/>
          <c:yMode val="edge"/>
          <c:x val="0.6910166858734178"/>
          <c:y val="2.7377652364655607E-2"/>
          <c:w val="0.30898329856977524"/>
          <c:h val="0.48672261980349951"/>
        </c:manualLayout>
      </c:layout>
      <c:overlay val="0"/>
      <c:spPr>
        <a:noFill/>
        <a:ln>
          <a:solidFill>
            <a:schemeClr val="accent1"/>
          </a:solidFill>
          <a:prstDash val="dash"/>
        </a:ln>
        <a:effectLst/>
      </c:spPr>
      <c:txPr>
        <a:bodyPr rot="0" spcFirstLastPara="1" vertOverflow="ellipsis" vert="horz" wrap="square" anchor="ctr" anchorCtr="1"/>
        <a:lstStyle/>
        <a:p>
          <a:pPr rtl="0">
            <a:defRPr sz="1200" b="0" i="0" u="none" strike="noStrike" kern="1200" baseline="0">
              <a:solidFill>
                <a:schemeClr val="tx1"/>
              </a:solidFill>
              <a:latin typeface="Garamond" panose="02020404030301010803" pitchFamily="18" charset="0"/>
              <a:ea typeface="+mn-ea"/>
              <a:cs typeface="+mn-cs"/>
            </a:defRPr>
          </a:pPr>
          <a:endParaRPr lang="en-US"/>
        </a:p>
      </c:txPr>
    </c:legend>
    <c:plotVisOnly val="1"/>
    <c:dispBlanksAs val="gap"/>
    <c:showDLblsOverMax val="0"/>
  </c:chart>
  <c:spPr>
    <a:solidFill>
      <a:schemeClr val="bg1"/>
    </a:solidFill>
    <a:ln w="12700" cap="flat" cmpd="sng" algn="ctr">
      <a:solidFill>
        <a:schemeClr val="tx1"/>
      </a:solidFill>
      <a:round/>
    </a:ln>
    <a:effectLst/>
  </c:spPr>
  <c:txPr>
    <a:bodyPr/>
    <a:lstStyle/>
    <a:p>
      <a:pPr>
        <a:defRPr>
          <a:latin typeface="Trebuchet MS" panose="020B0603020202020204" pitchFamily="34" charset="0"/>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r>
              <a:rPr lang="en-US"/>
              <a:t>FUND RETURNS CHART</a:t>
            </a:r>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solidFill>
              <a:latin typeface="Garamond" panose="02020404030301010803" pitchFamily="18" charset="0"/>
              <a:ea typeface="+mn-ea"/>
              <a:cs typeface="+mn-cs"/>
            </a:defRPr>
          </a:pPr>
          <a:endParaRPr lang="en-US"/>
        </a:p>
      </c:txPr>
    </c:title>
    <c:autoTitleDeleted val="0"/>
    <c:plotArea>
      <c:layout>
        <c:manualLayout>
          <c:layoutTarget val="inner"/>
          <c:xMode val="edge"/>
          <c:yMode val="edge"/>
          <c:x val="0.12331085673026526"/>
          <c:y val="0.27108205343884267"/>
          <c:w val="0.91596879868423209"/>
          <c:h val="0.62899366081667374"/>
        </c:manualLayout>
      </c:layout>
      <c:lineChart>
        <c:grouping val="standard"/>
        <c:varyColors val="0"/>
        <c:ser>
          <c:idx val="0"/>
          <c:order val="0"/>
          <c:tx>
            <c:strRef>
              <c:f>'FEB''25'!$I$66</c:f>
              <c:strCache>
                <c:ptCount val="1"/>
                <c:pt idx="0">
                  <c:v>Month-on-Month</c:v>
                </c:pt>
              </c:strCache>
            </c:strRef>
          </c:tx>
          <c:spPr>
            <a:ln w="22225" cap="rnd">
              <a:solidFill>
                <a:srgbClr val="00B0F0"/>
              </a:solidFill>
              <a:round/>
            </a:ln>
            <a:effectLst/>
          </c:spPr>
          <c:marker>
            <c:symbol val="diamond"/>
            <c:size val="6"/>
            <c:spPr>
              <a:solidFill>
                <a:schemeClr val="tx1">
                  <a:lumMod val="95000"/>
                  <a:lumOff val="5000"/>
                </a:schemeClr>
              </a:solidFill>
              <a:ln w="9525">
                <a:solidFill>
                  <a:srgbClr val="00B0F0"/>
                </a:solidFill>
                <a:round/>
              </a:ln>
              <a:effectLst/>
            </c:spPr>
          </c:marker>
          <c:cat>
            <c:numRef>
              <c:f>'FEB''25'!$AR$65:$BG$65</c:f>
              <c:numCache>
                <c:formatCode>mmm\-yy</c:formatCode>
                <c:ptCount val="16"/>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45626</c:v>
                </c:pt>
                <c:pt idx="13">
                  <c:v>45657</c:v>
                </c:pt>
                <c:pt idx="14">
                  <c:v>45688</c:v>
                </c:pt>
                <c:pt idx="15">
                  <c:v>45716</c:v>
                </c:pt>
              </c:numCache>
            </c:numRef>
          </c:cat>
          <c:val>
            <c:numRef>
              <c:f>'FEB''25'!$AR$66:$BG$66</c:f>
              <c:numCache>
                <c:formatCode>0.00%</c:formatCode>
                <c:ptCount val="16"/>
                <c:pt idx="0">
                  <c:v>-2.598459907181757E-2</c:v>
                </c:pt>
                <c:pt idx="1">
                  <c:v>5.7005991722210185E-3</c:v>
                </c:pt>
                <c:pt idx="2">
                  <c:v>2.0453235109006325E-2</c:v>
                </c:pt>
                <c:pt idx="3">
                  <c:v>-1.5058903769364744E-2</c:v>
                </c:pt>
                <c:pt idx="4">
                  <c:v>0.22815404755285001</c:v>
                </c:pt>
                <c:pt idx="5">
                  <c:v>-0.14063842733232859</c:v>
                </c:pt>
                <c:pt idx="6">
                  <c:v>-2.6836094009158526E-2</c:v>
                </c:pt>
                <c:pt idx="7">
                  <c:v>7.5058398254708395E-3</c:v>
                </c:pt>
                <c:pt idx="8">
                  <c:v>7.8281557907761222E-4</c:v>
                </c:pt>
                <c:pt idx="9">
                  <c:v>1.0639280671165898E-2</c:v>
                </c:pt>
                <c:pt idx="10">
                  <c:v>-5.3653675645562449E-2</c:v>
                </c:pt>
                <c:pt idx="11">
                  <c:v>1.0069729456342345E-2</c:v>
                </c:pt>
                <c:pt idx="12">
                  <c:v>-4.4326423062872513E-3</c:v>
                </c:pt>
                <c:pt idx="13">
                  <c:v>1.5401930188360169E-2</c:v>
                </c:pt>
                <c:pt idx="14">
                  <c:v>8.9698460838886548E-3</c:v>
                </c:pt>
                <c:pt idx="15">
                  <c:v>9.6412008580662768E-3</c:v>
                </c:pt>
              </c:numCache>
            </c:numRef>
          </c:val>
          <c:smooth val="0"/>
          <c:extLst>
            <c:ext xmlns:c16="http://schemas.microsoft.com/office/drawing/2014/chart" uri="{C3380CC4-5D6E-409C-BE32-E72D297353CC}">
              <c16:uniqueId val="{00000000-A8AA-4545-9F9F-04B76BB59978}"/>
            </c:ext>
          </c:extLst>
        </c:ser>
        <c:ser>
          <c:idx val="1"/>
          <c:order val="1"/>
          <c:tx>
            <c:strRef>
              <c:f>'FEB''25'!$I$67</c:f>
              <c:strCache>
                <c:ptCount val="1"/>
                <c:pt idx="0">
                  <c:v>Year-to-date </c:v>
                </c:pt>
              </c:strCache>
            </c:strRef>
          </c:tx>
          <c:spPr>
            <a:ln w="22225" cap="rnd">
              <a:solidFill>
                <a:schemeClr val="tx2">
                  <a:lumMod val="75000"/>
                </a:schemeClr>
              </a:solidFill>
              <a:round/>
            </a:ln>
            <a:effectLst/>
          </c:spPr>
          <c:marker>
            <c:symbol val="square"/>
            <c:size val="6"/>
            <c:spPr>
              <a:solidFill>
                <a:schemeClr val="tx2">
                  <a:lumMod val="75000"/>
                </a:schemeClr>
              </a:solidFill>
              <a:ln w="9525">
                <a:solidFill>
                  <a:schemeClr val="tx2">
                    <a:lumMod val="75000"/>
                  </a:schemeClr>
                </a:solidFill>
                <a:round/>
              </a:ln>
              <a:effectLst/>
            </c:spPr>
          </c:marker>
          <c:cat>
            <c:numRef>
              <c:f>'FEB''25'!$AR$65:$BG$65</c:f>
              <c:numCache>
                <c:formatCode>mmm\-yy</c:formatCode>
                <c:ptCount val="16"/>
                <c:pt idx="0">
                  <c:v>45260</c:v>
                </c:pt>
                <c:pt idx="1">
                  <c:v>45291</c:v>
                </c:pt>
                <c:pt idx="2">
                  <c:v>45322</c:v>
                </c:pt>
                <c:pt idx="3">
                  <c:v>45351</c:v>
                </c:pt>
                <c:pt idx="4">
                  <c:v>45382</c:v>
                </c:pt>
                <c:pt idx="5">
                  <c:v>45412</c:v>
                </c:pt>
                <c:pt idx="6">
                  <c:v>45443</c:v>
                </c:pt>
                <c:pt idx="7">
                  <c:v>45473</c:v>
                </c:pt>
                <c:pt idx="8">
                  <c:v>45504</c:v>
                </c:pt>
                <c:pt idx="9">
                  <c:v>45535</c:v>
                </c:pt>
                <c:pt idx="10">
                  <c:v>45565</c:v>
                </c:pt>
                <c:pt idx="11">
                  <c:v>45596</c:v>
                </c:pt>
                <c:pt idx="12">
                  <c:v>45626</c:v>
                </c:pt>
                <c:pt idx="13">
                  <c:v>45657</c:v>
                </c:pt>
                <c:pt idx="14">
                  <c:v>45688</c:v>
                </c:pt>
                <c:pt idx="15">
                  <c:v>45716</c:v>
                </c:pt>
              </c:numCache>
            </c:numRef>
          </c:cat>
          <c:val>
            <c:numRef>
              <c:f>'FEB''25'!$AR$67:$BG$67</c:f>
              <c:numCache>
                <c:formatCode>0.00%</c:formatCode>
                <c:ptCount val="16"/>
                <c:pt idx="0">
                  <c:v>4.4683380740946257E-2</c:v>
                </c:pt>
                <c:pt idx="1">
                  <c:v>5.0638701956431151E-2</c:v>
                </c:pt>
                <c:pt idx="2">
                  <c:v>2.0463763929013539E-2</c:v>
                </c:pt>
                <c:pt idx="3">
                  <c:v>5.0966983078827837E-3</c:v>
                </c:pt>
                <c:pt idx="4">
                  <c:v>0.23441357820883202</c:v>
                </c:pt>
                <c:pt idx="5">
                  <c:v>6.080759389186946E-2</c:v>
                </c:pt>
                <c:pt idx="6">
                  <c:v>3.2339661576557995E-2</c:v>
                </c:pt>
                <c:pt idx="7">
                  <c:v>4.0088237721832412E-2</c:v>
                </c:pt>
                <c:pt idx="8">
                  <c:v>4.0902434997936443E-2</c:v>
                </c:pt>
                <c:pt idx="9">
                  <c:v>5.1976888155179507E-2</c:v>
                </c:pt>
                <c:pt idx="10">
                  <c:v>-7.049938093272809E-2</c:v>
                </c:pt>
                <c:pt idx="11">
                  <c:v>-6.0474618241849055E-2</c:v>
                </c:pt>
                <c:pt idx="12">
                  <c:v>-6.4931902600082525E-2</c:v>
                </c:pt>
                <c:pt idx="13">
                  <c:v>-4.9513000412711658E-2</c:v>
                </c:pt>
                <c:pt idx="14">
                  <c:v>8.9698460838886548E-3</c:v>
                </c:pt>
                <c:pt idx="15">
                  <c:v>9.6412008580662768E-3</c:v>
                </c:pt>
              </c:numCache>
            </c:numRef>
          </c:val>
          <c:smooth val="0"/>
          <c:extLst>
            <c:ext xmlns:c16="http://schemas.microsoft.com/office/drawing/2014/chart" uri="{C3380CC4-5D6E-409C-BE32-E72D297353CC}">
              <c16:uniqueId val="{00000001-A8AA-4545-9F9F-04B76BB59978}"/>
            </c:ext>
          </c:extLst>
        </c:ser>
        <c:dLbls>
          <c:showLegendKey val="0"/>
          <c:showVal val="0"/>
          <c:showCatName val="0"/>
          <c:showSerName val="0"/>
          <c:showPercent val="0"/>
          <c:showBubbleSize val="0"/>
        </c:dLbls>
        <c:marker val="1"/>
        <c:smooth val="0"/>
        <c:axId val="512543960"/>
        <c:axId val="512552584"/>
      </c:lineChart>
      <c:dateAx>
        <c:axId val="512543960"/>
        <c:scaling>
          <c:orientation val="minMax"/>
        </c:scaling>
        <c:delete val="0"/>
        <c:axPos val="b"/>
        <c:numFmt formatCode="mmm\-yy" sourceLinked="1"/>
        <c:majorTickMark val="cross"/>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solidFill>
                <a:latin typeface="Garamond" panose="02020404030301010803" pitchFamily="18" charset="0"/>
                <a:ea typeface="+mn-ea"/>
                <a:cs typeface="+mn-cs"/>
              </a:defRPr>
            </a:pPr>
            <a:endParaRPr lang="en-US"/>
          </a:p>
        </c:txPr>
        <c:crossAx val="512552584"/>
        <c:crosses val="autoZero"/>
        <c:auto val="1"/>
        <c:lblOffset val="100"/>
        <c:baseTimeUnit val="months"/>
      </c:dateAx>
      <c:valAx>
        <c:axId val="512552584"/>
        <c:scaling>
          <c:orientation val="minMax"/>
          <c:min val="-0.15000000000000002"/>
        </c:scaling>
        <c:delete val="0"/>
        <c:axPos val="l"/>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Garamond" panose="02020404030301010803" pitchFamily="18" charset="0"/>
                <a:ea typeface="+mn-ea"/>
                <a:cs typeface="+mn-cs"/>
              </a:defRPr>
            </a:pPr>
            <a:endParaRPr lang="en-US"/>
          </a:p>
        </c:txPr>
        <c:crossAx val="51254396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Garamond" panose="02020404030301010803" pitchFamily="18"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lt1"/>
    </a:solidFill>
    <a:ln w="9525" cap="flat" cmpd="sng" algn="ctr">
      <a:solidFill>
        <a:schemeClr val="tx1"/>
      </a:solidFill>
      <a:round/>
    </a:ln>
    <a:effectLst/>
  </c:spPr>
  <c:txPr>
    <a:bodyPr/>
    <a:lstStyle/>
    <a:p>
      <a:pPr>
        <a:defRPr>
          <a:solidFill>
            <a:schemeClr val="tx1"/>
          </a:solidFill>
          <a:latin typeface="Garamond" panose="02020404030301010803" pitchFamily="18" charset="0"/>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cap="none" spc="20" baseline="0">
                <a:solidFill>
                  <a:schemeClr val="tx1"/>
                </a:solidFill>
                <a:latin typeface="Trebuchet MS" panose="020B0603020202020204" pitchFamily="34" charset="0"/>
                <a:ea typeface="+mn-ea"/>
                <a:cs typeface="+mn-cs"/>
              </a:defRPr>
            </a:pPr>
            <a:r>
              <a:rPr lang="en-US"/>
              <a:t>Quarterly Fund Price since Inception</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solidFill>
              <a:latin typeface="Trebuchet MS" panose="020B0603020202020204" pitchFamily="34" charset="0"/>
              <a:ea typeface="+mn-ea"/>
              <a:cs typeface="+mn-cs"/>
            </a:defRPr>
          </a:pPr>
          <a:endParaRPr lang="en-US"/>
        </a:p>
      </c:txPr>
    </c:title>
    <c:autoTitleDeleted val="0"/>
    <c:plotArea>
      <c:layout>
        <c:manualLayout>
          <c:layoutTarget val="inner"/>
          <c:xMode val="edge"/>
          <c:yMode val="edge"/>
          <c:x val="0.12051785338266703"/>
          <c:y val="0.17416626476401223"/>
          <c:w val="0.85295191636000223"/>
          <c:h val="0.4084624622920745"/>
        </c:manualLayout>
      </c:layout>
      <c:lineChart>
        <c:grouping val="standard"/>
        <c:varyColors val="0"/>
        <c:ser>
          <c:idx val="0"/>
          <c:order val="0"/>
          <c:tx>
            <c:strRef>
              <c:f>Returns!$AF$37</c:f>
              <c:strCache>
                <c:ptCount val="1"/>
                <c:pt idx="0">
                  <c:v>Fund Prices</c:v>
                </c:pt>
              </c:strCache>
            </c:strRef>
          </c:tx>
          <c:spPr>
            <a:ln w="22225" cap="rnd" cmpd="sng" algn="ctr">
              <a:solidFill>
                <a:schemeClr val="accent1"/>
              </a:solidFill>
              <a:round/>
            </a:ln>
            <a:effectLst/>
          </c:spPr>
          <c:marker>
            <c:symbol val="none"/>
          </c:marker>
          <c:cat>
            <c:multiLvlStrRef>
              <c:f>Returns!$AD$38:$AE$73</c:f>
              <c:multiLvlStrCache>
                <c:ptCount val="36"/>
                <c:lvl>
                  <c:pt idx="0">
                    <c:v>Opening Price</c:v>
                  </c:pt>
                  <c:pt idx="1">
                    <c:v>Q3 </c:v>
                  </c:pt>
                  <c:pt idx="2">
                    <c:v>Q4</c:v>
                  </c:pt>
                  <c:pt idx="3">
                    <c:v>Q1 </c:v>
                  </c:pt>
                  <c:pt idx="4">
                    <c:v>Q2 </c:v>
                  </c:pt>
                  <c:pt idx="5">
                    <c:v>Q3 </c:v>
                  </c:pt>
                  <c:pt idx="6">
                    <c:v>Q4 </c:v>
                  </c:pt>
                  <c:pt idx="7">
                    <c:v>Q1 </c:v>
                  </c:pt>
                  <c:pt idx="8">
                    <c:v>Q2 </c:v>
                  </c:pt>
                  <c:pt idx="9">
                    <c:v>Q3 </c:v>
                  </c:pt>
                  <c:pt idx="10">
                    <c:v>Q4 </c:v>
                  </c:pt>
                  <c:pt idx="11">
                    <c:v>Q1 </c:v>
                  </c:pt>
                  <c:pt idx="12">
                    <c:v>Q2 </c:v>
                  </c:pt>
                  <c:pt idx="13">
                    <c:v>Q3 </c:v>
                  </c:pt>
                  <c:pt idx="14">
                    <c:v>Q4 </c:v>
                  </c:pt>
                  <c:pt idx="15">
                    <c:v>Q1 </c:v>
                  </c:pt>
                  <c:pt idx="16">
                    <c:v>Q2 </c:v>
                  </c:pt>
                  <c:pt idx="17">
                    <c:v>Q3 </c:v>
                  </c:pt>
                  <c:pt idx="18">
                    <c:v>Q4 </c:v>
                  </c:pt>
                  <c:pt idx="19">
                    <c:v>Q1 </c:v>
                  </c:pt>
                  <c:pt idx="20">
                    <c:v>Q2 </c:v>
                  </c:pt>
                  <c:pt idx="21">
                    <c:v>Q3 </c:v>
                  </c:pt>
                  <c:pt idx="22">
                    <c:v>Q4 </c:v>
                  </c:pt>
                  <c:pt idx="23">
                    <c:v>Q1 </c:v>
                  </c:pt>
                  <c:pt idx="24">
                    <c:v>Q2 </c:v>
                  </c:pt>
                  <c:pt idx="25">
                    <c:v>Q3 </c:v>
                  </c:pt>
                  <c:pt idx="26">
                    <c:v>Q4 </c:v>
                  </c:pt>
                  <c:pt idx="27">
                    <c:v>Q1</c:v>
                  </c:pt>
                  <c:pt idx="28">
                    <c:v>Q2 </c:v>
                  </c:pt>
                  <c:pt idx="29">
                    <c:v>Q3</c:v>
                  </c:pt>
                  <c:pt idx="30">
                    <c:v>Q4</c:v>
                  </c:pt>
                  <c:pt idx="31">
                    <c:v>Q1</c:v>
                  </c:pt>
                  <c:pt idx="32">
                    <c:v>Q2 </c:v>
                  </c:pt>
                  <c:pt idx="33">
                    <c:v>Q3</c:v>
                  </c:pt>
                  <c:pt idx="34">
                    <c:v>Q4</c:v>
                  </c:pt>
                  <c:pt idx="35">
                    <c:v>Q1</c:v>
                  </c:pt>
                </c:lvl>
                <c:lvl>
                  <c:pt idx="0">
                    <c:v>2016</c:v>
                  </c:pt>
                  <c:pt idx="3">
                    <c:v>2017</c:v>
                  </c:pt>
                  <c:pt idx="7">
                    <c:v>2018</c:v>
                  </c:pt>
                  <c:pt idx="11">
                    <c:v>2019</c:v>
                  </c:pt>
                  <c:pt idx="15">
                    <c:v>2020</c:v>
                  </c:pt>
                  <c:pt idx="19">
                    <c:v>2021</c:v>
                  </c:pt>
                  <c:pt idx="23">
                    <c:v>2022</c:v>
                  </c:pt>
                  <c:pt idx="27">
                    <c:v>2023</c:v>
                  </c:pt>
                  <c:pt idx="31">
                    <c:v>2024</c:v>
                  </c:pt>
                  <c:pt idx="35">
                    <c:v>2025</c:v>
                  </c:pt>
                </c:lvl>
              </c:multiLvlStrCache>
            </c:multiLvlStrRef>
          </c:cat>
          <c:val>
            <c:numRef>
              <c:f>Returns!$AF$38:$AF$73</c:f>
              <c:numCache>
                <c:formatCode>"₦"#,##0.00;\-"₦"#,##0.00</c:formatCode>
                <c:ptCount val="36"/>
                <c:pt idx="0">
                  <c:v>10</c:v>
                </c:pt>
                <c:pt idx="1">
                  <c:v>10.221855000000001</c:v>
                </c:pt>
                <c:pt idx="2">
                  <c:v>10.4230795</c:v>
                </c:pt>
                <c:pt idx="3">
                  <c:v>10.478759</c:v>
                </c:pt>
                <c:pt idx="4">
                  <c:v>10.655294999999999</c:v>
                </c:pt>
                <c:pt idx="5">
                  <c:v>10.8241605</c:v>
                </c:pt>
                <c:pt idx="6">
                  <c:v>11.0669395</c:v>
                </c:pt>
                <c:pt idx="7">
                  <c:v>11.514154999999999</c:v>
                </c:pt>
                <c:pt idx="8">
                  <c:v>11.850716</c:v>
                </c:pt>
                <c:pt idx="9">
                  <c:v>11.901423000000001</c:v>
                </c:pt>
                <c:pt idx="10">
                  <c:v>12.234786</c:v>
                </c:pt>
                <c:pt idx="11">
                  <c:v>13.77683394</c:v>
                </c:pt>
                <c:pt idx="12">
                  <c:v>11.7033</c:v>
                </c:pt>
                <c:pt idx="13">
                  <c:v>12.011570000000001</c:v>
                </c:pt>
                <c:pt idx="14">
                  <c:v>12.381508999999999</c:v>
                </c:pt>
                <c:pt idx="15">
                  <c:v>11.340643999999999</c:v>
                </c:pt>
                <c:pt idx="16">
                  <c:v>12.001229</c:v>
                </c:pt>
                <c:pt idx="17">
                  <c:v>11.8332915</c:v>
                </c:pt>
                <c:pt idx="18">
                  <c:v>12.2403955</c:v>
                </c:pt>
                <c:pt idx="19">
                  <c:v>12.194600000000001</c:v>
                </c:pt>
                <c:pt idx="20">
                  <c:v>11.5075755</c:v>
                </c:pt>
                <c:pt idx="21">
                  <c:v>11.17</c:v>
                </c:pt>
                <c:pt idx="22">
                  <c:v>11.1768</c:v>
                </c:pt>
                <c:pt idx="23">
                  <c:v>11.766999999999999</c:v>
                </c:pt>
                <c:pt idx="24">
                  <c:v>11.631150000000002</c:v>
                </c:pt>
                <c:pt idx="25">
                  <c:v>11.84905</c:v>
                </c:pt>
                <c:pt idx="26">
                  <c:v>11.535250000000001</c:v>
                </c:pt>
                <c:pt idx="27">
                  <c:v>11.67525</c:v>
                </c:pt>
                <c:pt idx="28">
                  <c:v>11.7997</c:v>
                </c:pt>
                <c:pt idx="29">
                  <c:v>11.9847965</c:v>
                </c:pt>
                <c:pt idx="30">
                  <c:v>12.115124999999999</c:v>
                </c:pt>
                <c:pt idx="31">
                  <c:v>14.9549205</c:v>
                </c:pt>
                <c:pt idx="32">
                  <c:v>12.600669</c:v>
                </c:pt>
                <c:pt idx="33">
                  <c:v>12.0609</c:v>
                </c:pt>
                <c:pt idx="34">
                  <c:v>12.315149999999999</c:v>
                </c:pt>
                <c:pt idx="35">
                  <c:v>12.425615000000001</c:v>
                </c:pt>
              </c:numCache>
            </c:numRef>
          </c:val>
          <c:smooth val="0"/>
          <c:extLst>
            <c:ext xmlns:c16="http://schemas.microsoft.com/office/drawing/2014/chart" uri="{C3380CC4-5D6E-409C-BE32-E72D297353CC}">
              <c16:uniqueId val="{00000000-BF7F-45DF-9484-89E89F8D5EE8}"/>
            </c:ext>
          </c:extLst>
        </c:ser>
        <c:dLbls>
          <c:showLegendKey val="0"/>
          <c:showVal val="0"/>
          <c:showCatName val="0"/>
          <c:showSerName val="0"/>
          <c:showPercent val="0"/>
          <c:showBubbleSize val="0"/>
        </c:dLbls>
        <c:dropLines>
          <c:spPr>
            <a:ln w="9525" cap="flat" cmpd="sng" algn="ctr">
              <a:solidFill>
                <a:schemeClr val="dk1">
                  <a:lumMod val="35000"/>
                  <a:lumOff val="65000"/>
                  <a:alpha val="33000"/>
                </a:schemeClr>
              </a:solidFill>
              <a:round/>
            </a:ln>
            <a:effectLst/>
          </c:spPr>
        </c:dropLines>
        <c:smooth val="0"/>
        <c:axId val="751897752"/>
        <c:axId val="751897424"/>
      </c:lineChart>
      <c:catAx>
        <c:axId val="75189775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900" b="0" i="0" u="none" strike="noStrike" kern="1200" spc="20" baseline="0">
                <a:solidFill>
                  <a:schemeClr val="tx1"/>
                </a:solidFill>
                <a:latin typeface="Trebuchet MS" panose="020B0603020202020204" pitchFamily="34" charset="0"/>
                <a:ea typeface="+mn-ea"/>
                <a:cs typeface="+mn-cs"/>
              </a:defRPr>
            </a:pPr>
            <a:endParaRPr lang="en-US"/>
          </a:p>
        </c:txPr>
        <c:crossAx val="751897424"/>
        <c:crosses val="autoZero"/>
        <c:auto val="1"/>
        <c:lblAlgn val="ctr"/>
        <c:lblOffset val="100"/>
        <c:noMultiLvlLbl val="0"/>
      </c:catAx>
      <c:valAx>
        <c:axId val="751897424"/>
        <c:scaling>
          <c:orientation val="minMax"/>
          <c:min val="9.5"/>
        </c:scaling>
        <c:delete val="0"/>
        <c:axPos val="l"/>
        <c:numFmt formatCode="&quot;₦&quot;#,##0.00;\-&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spc="20" baseline="0">
                <a:solidFill>
                  <a:schemeClr val="tx1"/>
                </a:solidFill>
                <a:latin typeface="Trebuchet MS" panose="020B0603020202020204" pitchFamily="34" charset="0"/>
                <a:ea typeface="+mn-ea"/>
                <a:cs typeface="+mn-cs"/>
              </a:defRPr>
            </a:pPr>
            <a:endParaRPr lang="en-US"/>
          </a:p>
        </c:txPr>
        <c:crossAx val="751897752"/>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a:solidFill>
            <a:schemeClr val="tx1"/>
          </a:solidFill>
          <a:latin typeface="Trebuchet MS" panose="020B0603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withinLinear" id="14">
  <a:schemeClr val="accent1"/>
</cs:colorStyle>
</file>

<file path=ppt/charts/colors1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withinLinear" id="14">
  <a:schemeClr val="accent1"/>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0">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5400000" scaled="0"/>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5000"/>
                <a:lumOff val="95000"/>
              </a:schemeClr>
            </a:gs>
            <a:gs pos="0">
              <a:schemeClr val="tx1">
                <a:lumMod val="25000"/>
                <a:lumOff val="7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10.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3.xml><?xml version="1.0" encoding="utf-8"?>
<cs:chartStyle xmlns:cs="http://schemas.microsoft.com/office/drawing/2012/chartStyle" xmlns:a="http://schemas.openxmlformats.org/drawingml/2006/main" id="266">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14.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15.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charts/style1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bg1"/>
    </cs:fontRef>
    <cs:spPr>
      <a:solidFill>
        <a:schemeClr val="tx1">
          <a:lumMod val="50000"/>
          <a:lumOff val="50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8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970938" y="0"/>
            <a:ext cx="3037840" cy="466434"/>
          </a:xfrm>
          <a:prstGeom prst="rect">
            <a:avLst/>
          </a:prstGeom>
        </p:spPr>
        <p:txBody>
          <a:bodyPr vert="horz" lIns="91440" tIns="45720" rIns="91440" bIns="45720" rtlCol="0"/>
          <a:lstStyle>
            <a:lvl1pPr algn="r">
              <a:defRPr sz="1200"/>
            </a:lvl1pPr>
          </a:lstStyle>
          <a:p>
            <a:fld id="{0BDCFB8C-5091-4AF4-A73C-F4FD424DAF74}" type="datetimeFigureOut">
              <a:rPr lang="en-GB" smtClean="0"/>
              <a:t>10/03/2025</a:t>
            </a:fld>
            <a:endParaRPr lang="en-GB"/>
          </a:p>
        </p:txBody>
      </p:sp>
      <p:sp>
        <p:nvSpPr>
          <p:cNvPr id="4" name="Footer Placeholder 3"/>
          <p:cNvSpPr>
            <a:spLocks noGrp="1"/>
          </p:cNvSpPr>
          <p:nvPr>
            <p:ph type="ftr" sz="quarter" idx="2"/>
          </p:nvPr>
        </p:nvSpPr>
        <p:spPr>
          <a:xfrm>
            <a:off x="0" y="8829967"/>
            <a:ext cx="3037840" cy="466433"/>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1440" tIns="45720" rIns="91440" bIns="45720" rtlCol="0" anchor="b"/>
          <a:lstStyle>
            <a:lvl1pPr algn="r">
              <a:defRPr sz="1200"/>
            </a:lvl1pPr>
          </a:lstStyle>
          <a:p>
            <a:fld id="{10C12040-69D9-4C2B-B0D7-B906C23C5C84}" type="slidenum">
              <a:rPr lang="en-GB" smtClean="0"/>
              <a:t>‹#›</a:t>
            </a:fld>
            <a:endParaRPr lang="en-GB"/>
          </a:p>
        </p:txBody>
      </p:sp>
    </p:spTree>
    <p:extLst>
      <p:ext uri="{BB962C8B-B14F-4D97-AF65-F5344CB8AC3E}">
        <p14:creationId xmlns:p14="http://schemas.microsoft.com/office/powerpoint/2010/main" val="4278891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8604" cy="46675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159" y="1"/>
            <a:ext cx="3038604" cy="466752"/>
          </a:xfrm>
          <a:prstGeom prst="rect">
            <a:avLst/>
          </a:prstGeom>
        </p:spPr>
        <p:txBody>
          <a:bodyPr vert="horz" lIns="91440" tIns="45720" rIns="91440" bIns="45720" rtlCol="0"/>
          <a:lstStyle>
            <a:lvl1pPr algn="r">
              <a:defRPr sz="1200"/>
            </a:lvl1pPr>
          </a:lstStyle>
          <a:p>
            <a:fld id="{2BA68D80-29F3-4939-B763-64B0245158D5}" type="datetimeFigureOut">
              <a:rPr lang="en-US" smtClean="0"/>
              <a:t>3/10/2025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0713" y="4474283"/>
            <a:ext cx="5608975" cy="3659696"/>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48"/>
            <a:ext cx="3038604" cy="46675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159" y="8829648"/>
            <a:ext cx="3038604" cy="466752"/>
          </a:xfrm>
          <a:prstGeom prst="rect">
            <a:avLst/>
          </a:prstGeom>
        </p:spPr>
        <p:txBody>
          <a:bodyPr vert="horz" lIns="91440" tIns="45720" rIns="91440" bIns="45720" rtlCol="0" anchor="b"/>
          <a:lstStyle>
            <a:lvl1pPr algn="r">
              <a:defRPr sz="1200"/>
            </a:lvl1pPr>
          </a:lstStyle>
          <a:p>
            <a:fld id="{7CC7C724-53F3-4199-B89C-CF12773ABD8D}" type="slidenum">
              <a:rPr lang="en-US" smtClean="0"/>
              <a:t>‹#›</a:t>
            </a:fld>
            <a:endParaRPr lang="en-US"/>
          </a:p>
        </p:txBody>
      </p:sp>
    </p:spTree>
    <p:extLst>
      <p:ext uri="{BB962C8B-B14F-4D97-AF65-F5344CB8AC3E}">
        <p14:creationId xmlns:p14="http://schemas.microsoft.com/office/powerpoint/2010/main" val="74172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7C724-53F3-4199-B89C-CF12773ABD8D}" type="slidenum">
              <a:rPr lang="en-US" smtClean="0"/>
              <a:t>2</a:t>
            </a:fld>
            <a:endParaRPr lang="en-US"/>
          </a:p>
        </p:txBody>
      </p:sp>
    </p:spTree>
    <p:extLst>
      <p:ext uri="{BB962C8B-B14F-4D97-AF65-F5344CB8AC3E}">
        <p14:creationId xmlns:p14="http://schemas.microsoft.com/office/powerpoint/2010/main" val="1444336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C7C724-53F3-4199-B89C-CF12773ABD8D}" type="slidenum">
              <a:rPr lang="en-US" smtClean="0"/>
              <a:t>4</a:t>
            </a:fld>
            <a:endParaRPr lang="en-US"/>
          </a:p>
        </p:txBody>
      </p:sp>
    </p:spTree>
    <p:extLst>
      <p:ext uri="{BB962C8B-B14F-4D97-AF65-F5344CB8AC3E}">
        <p14:creationId xmlns:p14="http://schemas.microsoft.com/office/powerpoint/2010/main" val="3264236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7C724-53F3-4199-B89C-CF12773ABD8D}" type="slidenum">
              <a:rPr lang="en-US" smtClean="0"/>
              <a:t>5</a:t>
            </a:fld>
            <a:endParaRPr lang="en-US"/>
          </a:p>
        </p:txBody>
      </p:sp>
    </p:spTree>
    <p:extLst>
      <p:ext uri="{BB962C8B-B14F-4D97-AF65-F5344CB8AC3E}">
        <p14:creationId xmlns:p14="http://schemas.microsoft.com/office/powerpoint/2010/main" val="495025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7C724-53F3-4199-B89C-CF12773ABD8D}" type="slidenum">
              <a:rPr lang="en-US" smtClean="0"/>
              <a:t>6</a:t>
            </a:fld>
            <a:endParaRPr lang="en-US"/>
          </a:p>
        </p:txBody>
      </p:sp>
    </p:spTree>
    <p:extLst>
      <p:ext uri="{BB962C8B-B14F-4D97-AF65-F5344CB8AC3E}">
        <p14:creationId xmlns:p14="http://schemas.microsoft.com/office/powerpoint/2010/main" val="166649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7C724-53F3-4199-B89C-CF12773ABD8D}" type="slidenum">
              <a:rPr lang="en-US" smtClean="0"/>
              <a:t>8</a:t>
            </a:fld>
            <a:endParaRPr lang="en-US"/>
          </a:p>
        </p:txBody>
      </p:sp>
    </p:spTree>
    <p:extLst>
      <p:ext uri="{BB962C8B-B14F-4D97-AF65-F5344CB8AC3E}">
        <p14:creationId xmlns:p14="http://schemas.microsoft.com/office/powerpoint/2010/main" val="122977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C7C724-53F3-4199-B89C-CF12773ABD8D}" type="slidenum">
              <a:rPr lang="en-US" smtClean="0"/>
              <a:t>9</a:t>
            </a:fld>
            <a:endParaRPr lang="en-US"/>
          </a:p>
        </p:txBody>
      </p:sp>
    </p:spTree>
    <p:extLst>
      <p:ext uri="{BB962C8B-B14F-4D97-AF65-F5344CB8AC3E}">
        <p14:creationId xmlns:p14="http://schemas.microsoft.com/office/powerpoint/2010/main" val="3280281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8B9EBBA-996F-894A-B54A-D6246ED52CEA}"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79318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C52C72-DE31-F449-A4ED-4C594FD91407}"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973376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D62726E-379B-B349-9EED-81ED093FA806}"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3716078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8B9EBBA-996F-894A-B54A-D6246ED52CEA}"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749035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Do not remove" hidden="1">
            <a:extLst>
              <a:ext uri="{FF2B5EF4-FFF2-40B4-BE49-F238E27FC236}">
                <a16:creationId xmlns:a16="http://schemas.microsoft.com/office/drawing/2014/main" id="{4DABC8B1-6B7E-4CEF-F0CB-6FE4433C88C1}"/>
              </a:ext>
            </a:extLst>
          </p:cNvPr>
          <p:cNvSpPr/>
          <p:nvPr userDrawn="1">
            <p:custDataLst>
              <p:tags r:id="rId1"/>
            </p:custDataLst>
          </p:nvPr>
        </p:nvSpPr>
        <p:spPr>
          <a:xfrm>
            <a:off x="0" y="0"/>
            <a:ext cx="12700"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B3A1323-8D79-1946-B0D7-40001CF92E9D}" type="datetimeFigureOut">
              <a:rPr lang="en-US" smtClean="0"/>
              <a:pPr/>
              <a:t>3/10/2025</a:t>
            </a:fld>
            <a:endParaRPr lang="en-US"/>
          </a:p>
        </p:txBody>
      </p:sp>
      <p:sp>
        <p:nvSpPr>
          <p:cNvPr id="5" name="Footer Placeholder 4"/>
          <p:cNvSpPr>
            <a:spLocks noGrp="1"/>
          </p:cNvSpPr>
          <p:nvPr>
            <p:ph type="ftr" sz="quarter" idx="11"/>
          </p:nvPr>
        </p:nvSpPr>
        <p:spPr/>
        <p:txBody>
          <a:bodyPr/>
          <a:lstStyle>
            <a:lvl1pPr>
              <a:defRPr>
                <a:solidFill>
                  <a:schemeClr val="tx2">
                    <a:lumMod val="75000"/>
                  </a:schemeClr>
                </a:solidFill>
              </a:defRPr>
            </a:lvl1pPr>
          </a:lstStyle>
          <a:p>
            <a:r>
              <a:rPr lang="en-US"/>
              <a:t>www.pacassetmanagement.com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pic>
        <p:nvPicPr>
          <p:cNvPr id="7" name="Picture 6" descr="C:\Users\bamidele.ige\AppData\Local\Microsoft\Windows\INetCache\Content.Outlook\PGQ1Q7Y9\PAC Asset Management.png"/>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327341" y="35720"/>
            <a:ext cx="1769409" cy="365125"/>
          </a:xfrm>
          <a:prstGeom prst="rect">
            <a:avLst/>
          </a:prstGeom>
          <a:noFill/>
          <a:ln>
            <a:noFill/>
          </a:ln>
        </p:spPr>
      </p:pic>
    </p:spTree>
    <p:extLst>
      <p:ext uri="{BB962C8B-B14F-4D97-AF65-F5344CB8AC3E}">
        <p14:creationId xmlns:p14="http://schemas.microsoft.com/office/powerpoint/2010/main" val="4191455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870136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7302355-E14B-8545-A8F8-0FE83CC9D524}"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52681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2640F58-564D-2B4F-AE67-E407BA4FCF45}"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5310817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13A34C8-038E-2045-AF43-DF7DBB8E0E9E}" type="datetimeFigureOut">
              <a:rPr lang="en-US" smtClean="0"/>
              <a:pPr/>
              <a:t>3/10/2025</a:t>
            </a:fld>
            <a:endParaRPr lang="en-US"/>
          </a:p>
        </p:txBody>
      </p:sp>
      <p:sp>
        <p:nvSpPr>
          <p:cNvPr id="4" name="Footer Placeholder 3"/>
          <p:cNvSpPr>
            <a:spLocks noGrp="1"/>
          </p:cNvSpPr>
          <p:nvPr>
            <p:ph type="ftr" sz="quarter" idx="11"/>
          </p:nvPr>
        </p:nvSpPr>
        <p:spPr/>
        <p:txBody>
          <a:bodyPr/>
          <a:lstStyle/>
          <a:p>
            <a:r>
              <a:rPr lang="en-US"/>
              <a:t>www.pacassetmanagement.com</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87969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6647247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58936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B3A1323-8D79-1946-B0D7-40001CF92E9D}" type="datetimeFigureOut">
              <a:rPr lang="en-US" smtClean="0"/>
              <a:pPr/>
              <a:t>3/10/2025</a:t>
            </a:fld>
            <a:endParaRPr lang="en-US"/>
          </a:p>
        </p:txBody>
      </p:sp>
      <p:sp>
        <p:nvSpPr>
          <p:cNvPr id="5" name="Footer Placeholder 4"/>
          <p:cNvSpPr>
            <a:spLocks noGrp="1"/>
          </p:cNvSpPr>
          <p:nvPr>
            <p:ph type="ftr" sz="quarter" idx="11"/>
          </p:nvPr>
        </p:nvSpPr>
        <p:spPr/>
        <p:txBody>
          <a:bodyPr/>
          <a:lstStyle>
            <a:lvl1pPr>
              <a:defRPr>
                <a:solidFill>
                  <a:schemeClr val="tx2">
                    <a:lumMod val="75000"/>
                  </a:schemeClr>
                </a:solidFill>
              </a:defRPr>
            </a:lvl1pPr>
          </a:lstStyle>
          <a:p>
            <a:r>
              <a:rPr lang="en-US"/>
              <a:t>www.pacassetmanagement.com </a:t>
            </a:r>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pic>
        <p:nvPicPr>
          <p:cNvPr id="7" name="Picture 6" descr="C:\Users\bamidele.ige\AppData\Local\Microsoft\Windows\INetCache\Content.Outlook\PGQ1Q7Y9\PAC Asset Management.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327341" y="35720"/>
            <a:ext cx="1769409" cy="365125"/>
          </a:xfrm>
          <a:prstGeom prst="rect">
            <a:avLst/>
          </a:prstGeom>
          <a:noFill/>
          <a:ln>
            <a:noFill/>
          </a:ln>
        </p:spPr>
      </p:pic>
    </p:spTree>
    <p:extLst>
      <p:ext uri="{BB962C8B-B14F-4D97-AF65-F5344CB8AC3E}">
        <p14:creationId xmlns:p14="http://schemas.microsoft.com/office/powerpoint/2010/main" val="7025558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42132896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6C52C72-DE31-F449-A4ED-4C594FD91407}"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7172200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ED62726E-379B-B349-9EED-81ED093FA806}"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374443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smtClean="0"/>
              <a:pPr/>
              <a:t>3/10/2025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7290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7302355-E14B-8545-A8F8-0FE83CC9D524}"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254735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2640F58-564D-2B4F-AE67-E407BA4FCF45}" type="datetimeFigureOut">
              <a:rPr lang="en-US" smtClean="0"/>
              <a:pPr/>
              <a:t>3/10/2025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638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F13A34C8-038E-2045-AF43-DF7DBB8E0E9E}" type="datetimeFigureOut">
              <a:rPr lang="en-US" smtClean="0"/>
              <a:pPr/>
              <a:t>3/10/2025</a:t>
            </a:fld>
            <a:endParaRPr lang="en-US"/>
          </a:p>
        </p:txBody>
      </p:sp>
      <p:sp>
        <p:nvSpPr>
          <p:cNvPr id="4" name="Footer Placeholder 3"/>
          <p:cNvSpPr>
            <a:spLocks noGrp="1"/>
          </p:cNvSpPr>
          <p:nvPr>
            <p:ph type="ftr" sz="quarter" idx="11"/>
          </p:nvPr>
        </p:nvSpPr>
        <p:spPr/>
        <p:txBody>
          <a:bodyPr/>
          <a:lstStyle/>
          <a:p>
            <a:r>
              <a:rPr lang="en-US"/>
              <a:t>www.pacassetmanagement.com</a:t>
            </a:r>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174496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3/10/2025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37092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801459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smtClean="0"/>
              <a:pPr/>
              <a:t>3/10/2025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031840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3/10/2025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schemeClr>
                </a:solidFill>
              </a:defRPr>
            </a:lvl1pPr>
          </a:lstStyle>
          <a:p>
            <a:r>
              <a:rPr lang="en-US"/>
              <a:t>www.pacassetmanagement.com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1657484757"/>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B482E8-6E0E-1B4F-B1FD-C69DB9E858D9}" type="datetimeFigureOut">
              <a:rPr lang="en-US" smtClean="0"/>
              <a:pPr/>
              <a:t>3/10/2025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75000"/>
                  </a:schemeClr>
                </a:solidFill>
              </a:defRPr>
            </a:lvl1pPr>
          </a:lstStyle>
          <a:p>
            <a:r>
              <a:rPr lang="en-US"/>
              <a:t>www.pacassetmanagement.com </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07458832"/>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chart" Target="../charts/char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image" Target="../media/image4.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chart" Target="../charts/chart6.xml"/></Relationships>
</file>

<file path=ppt/slides/_rels/slide6.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chart" Target="../charts/chart9.xml"/><Relationship Id="rId4" Type="http://schemas.openxmlformats.org/officeDocument/2006/relationships/chart" Target="../charts/chart8.xml"/></Relationships>
</file>

<file path=ppt/slides/_rels/slide7.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chart" Target="../charts/chart18.xml"/><Relationship Id="rId4" Type="http://schemas.openxmlformats.org/officeDocument/2006/relationships/chart" Target="../charts/char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8" name="Picture 7">
            <a:extLst>
              <a:ext uri="{FF2B5EF4-FFF2-40B4-BE49-F238E27FC236}">
                <a16:creationId xmlns:a16="http://schemas.microsoft.com/office/drawing/2014/main" id="{09990130-192A-432E-90D9-D12417B86479}"/>
              </a:ext>
            </a:extLst>
          </p:cNvPr>
          <p:cNvPicPr>
            <a:picLocks noChangeAspect="1"/>
          </p:cNvPicPr>
          <p:nvPr/>
        </p:nvPicPr>
        <p:blipFill rotWithShape="1">
          <a:blip r:embed="rId2">
            <a:extLst>
              <a:ext uri="{28A0092B-C50C-407E-A947-70E740481C1C}">
                <a14:useLocalDpi xmlns:a14="http://schemas.microsoft.com/office/drawing/2010/main" val="0"/>
              </a:ext>
            </a:extLst>
          </a:blip>
          <a:srcRect t="532" b="3691"/>
          <a:stretch/>
        </p:blipFill>
        <p:spPr>
          <a:xfrm>
            <a:off x="2644776" y="10"/>
            <a:ext cx="9547224"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19" name="Freeform: Shape 18">
            <a:extLst>
              <a:ext uri="{FF2B5EF4-FFF2-40B4-BE49-F238E27FC236}">
                <a16:creationId xmlns:a16="http://schemas.microsoft.com/office/drawing/2014/main" id="{B1F9B6B4-B0C4-45C6-A086-901C960D0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2756893" cy="6858000"/>
          </a:xfrm>
          <a:custGeom>
            <a:avLst/>
            <a:gdLst>
              <a:gd name="connsiteX0" fmla="*/ 1133870 w 2756893"/>
              <a:gd name="connsiteY0" fmla="*/ 0 h 6858000"/>
              <a:gd name="connsiteX1" fmla="*/ 898082 w 2756893"/>
              <a:gd name="connsiteY1" fmla="*/ 0 h 6858000"/>
              <a:gd name="connsiteX2" fmla="*/ 920668 w 2756893"/>
              <a:gd name="connsiteY2" fmla="*/ 14997 h 6858000"/>
              <a:gd name="connsiteX3" fmla="*/ 2554961 w 2756893"/>
              <a:gd name="connsiteY3" fmla="*/ 3621656 h 6858000"/>
              <a:gd name="connsiteX4" fmla="*/ 641513 w 2756893"/>
              <a:gd name="connsiteY4" fmla="*/ 6374814 h 6858000"/>
              <a:gd name="connsiteX5" fmla="*/ 114086 w 2756893"/>
              <a:gd name="connsiteY5" fmla="*/ 6780599 h 6858000"/>
              <a:gd name="connsiteX6" fmla="*/ 0 w 2756893"/>
              <a:gd name="connsiteY6" fmla="*/ 6858000 h 6858000"/>
              <a:gd name="connsiteX7" fmla="*/ 40637 w 2756893"/>
              <a:gd name="connsiteY7" fmla="*/ 6858000 h 6858000"/>
              <a:gd name="connsiteX8" fmla="*/ 254139 w 2756893"/>
              <a:gd name="connsiteY8" fmla="*/ 6858000 h 6858000"/>
              <a:gd name="connsiteX9" fmla="*/ 365895 w 2756893"/>
              <a:gd name="connsiteY9" fmla="*/ 6780599 h 6858000"/>
              <a:gd name="connsiteX10" fmla="*/ 882543 w 2756893"/>
              <a:gd name="connsiteY10" fmla="*/ 6374814 h 6858000"/>
              <a:gd name="connsiteX11" fmla="*/ 2756893 w 2756893"/>
              <a:gd name="connsiteY11" fmla="*/ 3621656 h 6858000"/>
              <a:gd name="connsiteX12" fmla="*/ 1155994 w 2756893"/>
              <a:gd name="connsiteY12"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56893" h="6858000">
                <a:moveTo>
                  <a:pt x="1133870" y="0"/>
                </a:moveTo>
                <a:lnTo>
                  <a:pt x="898082" y="0"/>
                </a:lnTo>
                <a:lnTo>
                  <a:pt x="920668" y="14997"/>
                </a:lnTo>
                <a:cubicBezTo>
                  <a:pt x="1969257" y="754641"/>
                  <a:pt x="2554961" y="2093192"/>
                  <a:pt x="2554961" y="3621656"/>
                </a:cubicBezTo>
                <a:cubicBezTo>
                  <a:pt x="2554961" y="4969131"/>
                  <a:pt x="1606863" y="5602839"/>
                  <a:pt x="641513" y="6374814"/>
                </a:cubicBezTo>
                <a:cubicBezTo>
                  <a:pt x="465717" y="6515397"/>
                  <a:pt x="291531" y="6653108"/>
                  <a:pt x="114086" y="6780599"/>
                </a:cubicBezTo>
                <a:lnTo>
                  <a:pt x="0" y="6858000"/>
                </a:lnTo>
                <a:lnTo>
                  <a:pt x="40637" y="6858000"/>
                </a:lnTo>
                <a:lnTo>
                  <a:pt x="254139" y="6858000"/>
                </a:lnTo>
                <a:lnTo>
                  <a:pt x="365895" y="6780599"/>
                </a:lnTo>
                <a:cubicBezTo>
                  <a:pt x="539713" y="6653108"/>
                  <a:pt x="710340" y="6515397"/>
                  <a:pt x="882543" y="6374814"/>
                </a:cubicBezTo>
                <a:cubicBezTo>
                  <a:pt x="1828168" y="5602839"/>
                  <a:pt x="2756893" y="4969131"/>
                  <a:pt x="2756893" y="3621656"/>
                </a:cubicBezTo>
                <a:cubicBezTo>
                  <a:pt x="2756893" y="2093192"/>
                  <a:pt x="2183157" y="754641"/>
                  <a:pt x="115599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162605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1FE0A-734C-484D-9050-103AF34962CF}"/>
              </a:ext>
            </a:extLst>
          </p:cNvPr>
          <p:cNvSpPr>
            <a:spLocks noGrp="1"/>
          </p:cNvSpPr>
          <p:nvPr>
            <p:ph type="title"/>
          </p:nvPr>
        </p:nvSpPr>
        <p:spPr>
          <a:xfrm>
            <a:off x="851916" y="2931319"/>
            <a:ext cx="5688000" cy="344041"/>
          </a:xfrm>
        </p:spPr>
        <p:txBody>
          <a:bodyPr>
            <a:normAutofit fontScale="90000"/>
          </a:bodyPr>
          <a:lstStyle/>
          <a:p>
            <a:r>
              <a:rPr lang="en-GB" sz="1800" dirty="0">
                <a:effectLst/>
                <a:latin typeface="Garamond" panose="02020404030301010803" pitchFamily="18" charset="0"/>
                <a:ea typeface="Calibri" panose="020F0502020204030204" pitchFamily="34" charset="0"/>
                <a:cs typeface="Times New Roman" panose="02020603050405020304" pitchFamily="18" charset="0"/>
              </a:rPr>
              <a:t>To invest, kindly make payment to the bank accounts detailed below:</a:t>
            </a:r>
            <a:endParaRPr lang="en-NG" sz="18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5" name="Content Placeholder 4">
            <a:extLst>
              <a:ext uri="{FF2B5EF4-FFF2-40B4-BE49-F238E27FC236}">
                <a16:creationId xmlns:a16="http://schemas.microsoft.com/office/drawing/2014/main" id="{426DD7BC-686A-4C58-B360-98EAF49E4A01}"/>
              </a:ext>
            </a:extLst>
          </p:cNvPr>
          <p:cNvGraphicFramePr>
            <a:graphicFrameLocks noGrp="1"/>
          </p:cNvGraphicFramePr>
          <p:nvPr>
            <p:ph idx="1"/>
            <p:extLst>
              <p:ext uri="{D42A27DB-BD31-4B8C-83A1-F6EECF244321}">
                <p14:modId xmlns:p14="http://schemas.microsoft.com/office/powerpoint/2010/main" val="2896403064"/>
              </p:ext>
            </p:extLst>
          </p:nvPr>
        </p:nvGraphicFramePr>
        <p:xfrm>
          <a:off x="851914" y="3263234"/>
          <a:ext cx="10280683" cy="3377943"/>
        </p:xfrm>
        <a:graphic>
          <a:graphicData uri="http://schemas.openxmlformats.org/drawingml/2006/table">
            <a:tbl>
              <a:tblPr firstRow="1" firstCol="1" bandRow="1"/>
              <a:tblGrid>
                <a:gridCol w="869322">
                  <a:extLst>
                    <a:ext uri="{9D8B030D-6E8A-4147-A177-3AD203B41FA5}">
                      <a16:colId xmlns:a16="http://schemas.microsoft.com/office/drawing/2014/main" val="1643855760"/>
                    </a:ext>
                  </a:extLst>
                </a:gridCol>
                <a:gridCol w="1514818">
                  <a:extLst>
                    <a:ext uri="{9D8B030D-6E8A-4147-A177-3AD203B41FA5}">
                      <a16:colId xmlns:a16="http://schemas.microsoft.com/office/drawing/2014/main" val="3792303087"/>
                    </a:ext>
                  </a:extLst>
                </a:gridCol>
                <a:gridCol w="2367385">
                  <a:extLst>
                    <a:ext uri="{9D8B030D-6E8A-4147-A177-3AD203B41FA5}">
                      <a16:colId xmlns:a16="http://schemas.microsoft.com/office/drawing/2014/main" val="2589403282"/>
                    </a:ext>
                  </a:extLst>
                </a:gridCol>
                <a:gridCol w="2146765">
                  <a:extLst>
                    <a:ext uri="{9D8B030D-6E8A-4147-A177-3AD203B41FA5}">
                      <a16:colId xmlns:a16="http://schemas.microsoft.com/office/drawing/2014/main" val="385690265"/>
                    </a:ext>
                  </a:extLst>
                </a:gridCol>
                <a:gridCol w="1953087">
                  <a:extLst>
                    <a:ext uri="{9D8B030D-6E8A-4147-A177-3AD203B41FA5}">
                      <a16:colId xmlns:a16="http://schemas.microsoft.com/office/drawing/2014/main" val="3546040905"/>
                    </a:ext>
                  </a:extLst>
                </a:gridCol>
                <a:gridCol w="1429306">
                  <a:extLst>
                    <a:ext uri="{9D8B030D-6E8A-4147-A177-3AD203B41FA5}">
                      <a16:colId xmlns:a16="http://schemas.microsoft.com/office/drawing/2014/main" val="1869795661"/>
                    </a:ext>
                  </a:extLst>
                </a:gridCol>
              </a:tblGrid>
              <a:tr h="421129">
                <a:tc>
                  <a:txBody>
                    <a:bodyPr/>
                    <a:lstStyle/>
                    <a:p>
                      <a:endParaRPr lang="en-NG" sz="1600">
                        <a:effectLst/>
                        <a:latin typeface="Calibri" panose="020F0502020204030204" pitchFamily="34" charset="0"/>
                        <a:cs typeface="Times New Roman" panose="02020603050405020304" pitchFamily="18"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r>
                        <a:rPr lang="en-GB" sz="1400" b="1">
                          <a:solidFill>
                            <a:srgbClr val="FFFFFF"/>
                          </a:solidFill>
                          <a:effectLst/>
                          <a:latin typeface="Garamond" panose="02020404030301010803" pitchFamily="18" charset="0"/>
                          <a:ea typeface="Times New Roman" panose="02020603050405020304" pitchFamily="18" charset="0"/>
                          <a:cs typeface="Calibri" panose="020F0502020204030204" pitchFamily="34" charset="0"/>
                        </a:rPr>
                        <a:t>PACAM Money Market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tc>
                  <a:txBody>
                    <a:bodyPr/>
                    <a:lstStyle/>
                    <a:p>
                      <a:r>
                        <a:rPr lang="en-GB" sz="1400" b="1">
                          <a:solidFill>
                            <a:srgbClr val="FFFFFF"/>
                          </a:solidFill>
                          <a:effectLst/>
                          <a:latin typeface="Garamond" panose="02020404030301010803" pitchFamily="18" charset="0"/>
                          <a:ea typeface="Times New Roman" panose="02020603050405020304" pitchFamily="18" charset="0"/>
                          <a:cs typeface="Calibri" panose="020F0502020204030204" pitchFamily="34" charset="0"/>
                        </a:rPr>
                        <a:t>PACAM Fixed Income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tc>
                  <a:txBody>
                    <a:bodyPr/>
                    <a:lstStyle/>
                    <a:p>
                      <a:r>
                        <a:rPr lang="en-GB" sz="1400" b="1">
                          <a:solidFill>
                            <a:srgbClr val="FFFFFF"/>
                          </a:solidFill>
                          <a:effectLst/>
                          <a:latin typeface="Garamond" panose="02020404030301010803" pitchFamily="18" charset="0"/>
                          <a:ea typeface="Times New Roman" panose="02020603050405020304" pitchFamily="18" charset="0"/>
                          <a:cs typeface="Calibri" panose="020F0502020204030204" pitchFamily="34" charset="0"/>
                        </a:rPr>
                        <a:t>PACAM Balanced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tc>
                  <a:txBody>
                    <a:bodyPr/>
                    <a:lstStyle/>
                    <a:p>
                      <a:r>
                        <a:rPr lang="en-US" sz="1400" b="1">
                          <a:solidFill>
                            <a:srgbClr val="FFFFFF"/>
                          </a:solidFill>
                          <a:effectLst/>
                          <a:latin typeface="Garamond" panose="02020404030301010803" pitchFamily="18" charset="0"/>
                          <a:ea typeface="Times New Roman" panose="02020603050405020304" pitchFamily="18" charset="0"/>
                          <a:cs typeface="Calibri" panose="020F0502020204030204" pitchFamily="34" charset="0"/>
                        </a:rPr>
                        <a:t>PACAM Equity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tc>
                  <a:txBody>
                    <a:bodyPr/>
                    <a:lstStyle/>
                    <a:p>
                      <a:r>
                        <a:rPr lang="en-US" sz="1400" b="1">
                          <a:solidFill>
                            <a:srgbClr val="FFFFFF"/>
                          </a:solidFill>
                          <a:effectLst/>
                          <a:latin typeface="Garamond" panose="02020404030301010803" pitchFamily="18" charset="0"/>
                          <a:ea typeface="Times New Roman" panose="02020603050405020304" pitchFamily="18" charset="0"/>
                          <a:cs typeface="Calibri" panose="020F0502020204030204" pitchFamily="34" charset="0"/>
                        </a:rPr>
                        <a:t>PACAM Eurobond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extLst>
                  <a:ext uri="{0D108BD9-81ED-4DB2-BD59-A6C34878D82A}">
                    <a16:rowId xmlns:a16="http://schemas.microsoft.com/office/drawing/2014/main" val="3322677629"/>
                  </a:ext>
                </a:extLst>
              </a:tr>
              <a:tr h="210564">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Bank</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949000"/>
                  </a:ext>
                </a:extLst>
              </a:tr>
              <a:tr h="1473951">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Account Name</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Nominee - Main Street Bank Trustees &amp; Asset Mgt. PACAM Money Market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dirty="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Nominee - Main Street Bank Trustees &amp; Asset Mgt. PACAM Fixed Income Fund</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PLC Nominee - Main Street Bank Trustees &amp; Asset Mgt. PACAM Balanced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NOM-FCMB Trustees/PACAM Equity Fund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dirty="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UBA NOM-FCMB Trustees/PACAM Eurobond Fund</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152028"/>
                  </a:ext>
                </a:extLst>
              </a:tr>
              <a:tr h="421129">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Account No. </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1019535675</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1019535682</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1019045402</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1021941770</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1021941866</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3734983"/>
                  </a:ext>
                </a:extLst>
              </a:tr>
              <a:tr h="320520">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Currency </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NGN</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NGN</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NGN</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NGN</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USD</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073500"/>
                  </a:ext>
                </a:extLst>
              </a:tr>
              <a:tr h="497103">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USSD Code</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*402*91904308* AMOUNT#</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*402*91904309*AMOUNT#</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*402*91904312*AMOUNT#</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40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*402*91904311* AMOUNT#</a:t>
                      </a:r>
                      <a:endParaRPr lang="en-NG" sz="20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n-US" sz="1400" dirty="0">
                          <a:solidFill>
                            <a:srgbClr val="000000"/>
                          </a:solidFill>
                          <a:effectLst/>
                          <a:latin typeface="Garamond" panose="02020404030301010803" pitchFamily="18" charset="0"/>
                          <a:ea typeface="Times New Roman" panose="02020603050405020304" pitchFamily="18" charset="0"/>
                          <a:cs typeface="Calibri" panose="020F0502020204030204" pitchFamily="34" charset="0"/>
                        </a:rPr>
                        <a:t>-</a:t>
                      </a:r>
                      <a:endParaRPr lang="en-NG"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9619259"/>
                  </a:ext>
                </a:extLst>
              </a:tr>
            </a:tbl>
          </a:graphicData>
        </a:graphic>
      </p:graphicFrame>
      <p:sp>
        <p:nvSpPr>
          <p:cNvPr id="7" name="TextBox 6">
            <a:extLst>
              <a:ext uri="{FF2B5EF4-FFF2-40B4-BE49-F238E27FC236}">
                <a16:creationId xmlns:a16="http://schemas.microsoft.com/office/drawing/2014/main" id="{2E2502F6-C5D9-4E32-A511-56DD0B50F95F}"/>
              </a:ext>
            </a:extLst>
          </p:cNvPr>
          <p:cNvSpPr txBox="1"/>
          <p:nvPr/>
        </p:nvSpPr>
        <p:spPr>
          <a:xfrm>
            <a:off x="851916" y="6498334"/>
            <a:ext cx="9631680" cy="382990"/>
          </a:xfrm>
          <a:prstGeom prst="rect">
            <a:avLst/>
          </a:prstGeom>
          <a:noFill/>
        </p:spPr>
        <p:txBody>
          <a:bodyPr wrap="square">
            <a:spAutoFit/>
          </a:bodyPr>
          <a:lstStyle/>
          <a:p>
            <a:pPr marL="60325" marR="2790190" algn="just">
              <a:lnSpc>
                <a:spcPct val="150000"/>
              </a:lnSpc>
              <a:spcAft>
                <a:spcPts val="0"/>
              </a:spcAft>
              <a:tabLst>
                <a:tab pos="3429000" algn="l"/>
              </a:tabLst>
            </a:pPr>
            <a:r>
              <a:rPr lang="en-US" sz="1400" i="1">
                <a:solidFill>
                  <a:srgbClr val="0F243E"/>
                </a:solidFill>
                <a:effectLst/>
                <a:latin typeface="Garamond" panose="02020404030301010803" pitchFamily="18" charset="0"/>
                <a:ea typeface="Times New Roman" panose="02020603050405020304" pitchFamily="18" charset="0"/>
                <a:cs typeface="Calibri" panose="020F0502020204030204" pitchFamily="34" charset="0"/>
              </a:rPr>
              <a:t>* USSD Code is currently active for UBA and Zenith Bank account users only. </a:t>
            </a:r>
            <a:endParaRPr lang="en-NG" sz="14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DCA91A8-6A48-486E-9B17-1EF0DD4B2DA1}"/>
              </a:ext>
            </a:extLst>
          </p:cNvPr>
          <p:cNvSpPr txBox="1"/>
          <p:nvPr/>
        </p:nvSpPr>
        <p:spPr>
          <a:xfrm>
            <a:off x="2926080" y="164981"/>
            <a:ext cx="4913376" cy="338554"/>
          </a:xfrm>
          <a:prstGeom prst="rect">
            <a:avLst/>
          </a:prstGeom>
          <a:noFill/>
        </p:spPr>
        <p:txBody>
          <a:bodyPr wrap="square" rtlCol="0">
            <a:spAutoFit/>
          </a:bodyPr>
          <a:lstStyle/>
          <a:p>
            <a:r>
              <a:rPr lang="en-US" sz="1600">
                <a:latin typeface="Trebuchet MS" panose="020B0603020202020204" pitchFamily="34" charset="0"/>
              </a:rPr>
              <a:t>M-O-M Fund NAV performance</a:t>
            </a:r>
            <a:endParaRPr lang="en-NG" sz="1600">
              <a:latin typeface="Trebuchet MS" panose="020B0603020202020204" pitchFamily="34" charset="0"/>
            </a:endParaRPr>
          </a:p>
        </p:txBody>
      </p:sp>
      <p:graphicFrame>
        <p:nvGraphicFramePr>
          <p:cNvPr id="3" name="Table 2">
            <a:extLst>
              <a:ext uri="{FF2B5EF4-FFF2-40B4-BE49-F238E27FC236}">
                <a16:creationId xmlns:a16="http://schemas.microsoft.com/office/drawing/2014/main" id="{1BA18A92-5CDE-F8F3-AA61-95FDBDAA6D05}"/>
              </a:ext>
            </a:extLst>
          </p:cNvPr>
          <p:cNvGraphicFramePr>
            <a:graphicFrameLocks noGrp="1"/>
          </p:cNvGraphicFramePr>
          <p:nvPr>
            <p:extLst>
              <p:ext uri="{D42A27DB-BD31-4B8C-83A1-F6EECF244321}">
                <p14:modId xmlns:p14="http://schemas.microsoft.com/office/powerpoint/2010/main" val="2782799175"/>
              </p:ext>
            </p:extLst>
          </p:nvPr>
        </p:nvGraphicFramePr>
        <p:xfrm>
          <a:off x="851913" y="671063"/>
          <a:ext cx="10280683" cy="2207783"/>
        </p:xfrm>
        <a:graphic>
          <a:graphicData uri="http://schemas.openxmlformats.org/drawingml/2006/table">
            <a:tbl>
              <a:tblPr/>
              <a:tblGrid>
                <a:gridCol w="3574514">
                  <a:extLst>
                    <a:ext uri="{9D8B030D-6E8A-4147-A177-3AD203B41FA5}">
                      <a16:colId xmlns:a16="http://schemas.microsoft.com/office/drawing/2014/main" val="3449451692"/>
                    </a:ext>
                  </a:extLst>
                </a:gridCol>
                <a:gridCol w="1897973">
                  <a:extLst>
                    <a:ext uri="{9D8B030D-6E8A-4147-A177-3AD203B41FA5}">
                      <a16:colId xmlns:a16="http://schemas.microsoft.com/office/drawing/2014/main" val="2400204246"/>
                    </a:ext>
                  </a:extLst>
                </a:gridCol>
                <a:gridCol w="2056136">
                  <a:extLst>
                    <a:ext uri="{9D8B030D-6E8A-4147-A177-3AD203B41FA5}">
                      <a16:colId xmlns:a16="http://schemas.microsoft.com/office/drawing/2014/main" val="279724336"/>
                    </a:ext>
                  </a:extLst>
                </a:gridCol>
                <a:gridCol w="2752060">
                  <a:extLst>
                    <a:ext uri="{9D8B030D-6E8A-4147-A177-3AD203B41FA5}">
                      <a16:colId xmlns:a16="http://schemas.microsoft.com/office/drawing/2014/main" val="857276825"/>
                    </a:ext>
                  </a:extLst>
                </a:gridCol>
              </a:tblGrid>
              <a:tr h="272988">
                <a:tc>
                  <a:txBody>
                    <a:bodyPr/>
                    <a:lstStyle/>
                    <a:p>
                      <a:pPr algn="ctr" rtl="0" fontAlgn="ctr"/>
                      <a:r>
                        <a:rPr lang="en-US" sz="1100" b="1" i="0" u="none" strike="noStrike">
                          <a:solidFill>
                            <a:srgbClr val="FFFFFF"/>
                          </a:solidFill>
                          <a:effectLst/>
                          <a:latin typeface="Garamond" panose="02020404030301010803" pitchFamily="18" charset="0"/>
                        </a:rPr>
                        <a:t>Fund Prices: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1100" b="1" i="0" u="none" strike="noStrike">
                          <a:solidFill>
                            <a:srgbClr val="FFFFFF"/>
                          </a:solidFill>
                          <a:effectLst/>
                          <a:latin typeface="Garamond" panose="02020404030301010803" pitchFamily="18" charset="0"/>
                        </a:rPr>
                        <a:t>31-Jan</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1100" b="1" i="0" u="none" strike="noStrike">
                          <a:solidFill>
                            <a:srgbClr val="FFFFFF"/>
                          </a:solidFill>
                          <a:effectLst/>
                          <a:latin typeface="Garamond" panose="02020404030301010803" pitchFamily="18" charset="0"/>
                        </a:rPr>
                        <a:t>28-Feb</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1100" b="1" i="0" u="none" strike="noStrike">
                          <a:solidFill>
                            <a:srgbClr val="FFFFFF"/>
                          </a:solidFill>
                          <a:effectLst/>
                          <a:latin typeface="Garamond" panose="02020404030301010803" pitchFamily="18" charset="0"/>
                        </a:rPr>
                        <a:t>% Change</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extLst>
                  <a:ext uri="{0D108BD9-81ED-4DB2-BD59-A6C34878D82A}">
                    <a16:rowId xmlns:a16="http://schemas.microsoft.com/office/drawing/2014/main" val="4042186785"/>
                  </a:ext>
                </a:extLst>
              </a:tr>
              <a:tr h="202791">
                <a:tc>
                  <a:txBody>
                    <a:bodyPr/>
                    <a:lstStyle/>
                    <a:p>
                      <a:pPr algn="ctr" rtl="0" fontAlgn="ctr"/>
                      <a:r>
                        <a:rPr lang="en-US" sz="2000" b="1" i="0" u="none" strike="noStrike">
                          <a:solidFill>
                            <a:srgbClr val="FFFFFF"/>
                          </a:solidFill>
                          <a:effectLst/>
                          <a:latin typeface="Garamond" panose="02020404030301010803" pitchFamily="18" charset="0"/>
                        </a:rPr>
                        <a:t>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1200" b="1" i="0" u="none" strike="noStrike">
                          <a:solidFill>
                            <a:srgbClr val="FFFFFF"/>
                          </a:solidFill>
                          <a:effectLst/>
                          <a:latin typeface="Garamond" panose="02020404030301010803" pitchFamily="18" charset="0"/>
                        </a:rPr>
                        <a:t> NGN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1200" b="1" i="0" u="none" strike="noStrike">
                          <a:solidFill>
                            <a:srgbClr val="FFFFFF"/>
                          </a:solidFill>
                          <a:effectLst/>
                          <a:latin typeface="Garamond" panose="02020404030301010803" pitchFamily="18" charset="0"/>
                        </a:rPr>
                        <a:t> NGN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tc>
                  <a:txBody>
                    <a:bodyPr/>
                    <a:lstStyle/>
                    <a:p>
                      <a:pPr algn="ctr" rtl="0" fontAlgn="ctr"/>
                      <a:r>
                        <a:rPr lang="en-US" sz="2000" b="1" i="0" u="none" strike="noStrike">
                          <a:solidFill>
                            <a:srgbClr val="FFFFFF"/>
                          </a:solidFill>
                          <a:effectLst/>
                          <a:latin typeface="Garamond" panose="02020404030301010803" pitchFamily="18" charset="0"/>
                        </a:rPr>
                        <a:t> </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extLst>
                  <a:ext uri="{0D108BD9-81ED-4DB2-BD59-A6C34878D82A}">
                    <a16:rowId xmlns:a16="http://schemas.microsoft.com/office/drawing/2014/main" val="3200986688"/>
                  </a:ext>
                </a:extLst>
              </a:tr>
              <a:tr h="280787">
                <a:tc>
                  <a:txBody>
                    <a:bodyPr/>
                    <a:lstStyle/>
                    <a:p>
                      <a:pPr algn="ctr" rtl="0" fontAlgn="ctr"/>
                      <a:r>
                        <a:rPr lang="en-US" sz="1400" b="0" i="0" u="none" strike="noStrike">
                          <a:solidFill>
                            <a:srgbClr val="000000"/>
                          </a:solidFill>
                          <a:effectLst/>
                          <a:latin typeface="Garamond" panose="02020404030301010803" pitchFamily="18" charset="0"/>
                        </a:rPr>
                        <a:t>PACAM Balanced Fund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2.70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2.74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B050"/>
                          </a:solidFill>
                          <a:effectLst/>
                          <a:latin typeface="Garamond" panose="02020404030301010803" pitchFamily="18" charset="0"/>
                        </a:rPr>
                        <a:t>1.31%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84086691"/>
                  </a:ext>
                </a:extLst>
              </a:tr>
              <a:tr h="280787">
                <a:tc>
                  <a:txBody>
                    <a:bodyPr/>
                    <a:lstStyle/>
                    <a:p>
                      <a:pPr algn="ctr" rtl="0" fontAlgn="ctr"/>
                      <a:r>
                        <a:rPr lang="en-US" sz="1400" b="0" i="0" u="none" strike="noStrike">
                          <a:solidFill>
                            <a:srgbClr val="000000"/>
                          </a:solidFill>
                          <a:effectLst/>
                          <a:latin typeface="Garamond" panose="02020404030301010803" pitchFamily="18" charset="0"/>
                        </a:rPr>
                        <a:t>PACAM Fixed Income Fund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12.26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12.36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B050"/>
                          </a:solidFill>
                          <a:effectLst/>
                          <a:latin typeface="Garamond" panose="02020404030301010803" pitchFamily="18" charset="0"/>
                        </a:rPr>
                        <a:t>0.78%</a:t>
                      </a:r>
                    </a:p>
                  </a:txBody>
                  <a:tcPr marL="6350" marR="6350" marT="31750" marB="317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02018121"/>
                  </a:ext>
                </a:extLst>
              </a:tr>
              <a:tr h="280787">
                <a:tc>
                  <a:txBody>
                    <a:bodyPr/>
                    <a:lstStyle/>
                    <a:p>
                      <a:pPr algn="ctr" rtl="0" fontAlgn="ctr"/>
                      <a:r>
                        <a:rPr lang="en-US" sz="1400" b="0" i="0" u="none" strike="noStrike">
                          <a:solidFill>
                            <a:srgbClr val="000000"/>
                          </a:solidFill>
                          <a:effectLst/>
                          <a:latin typeface="Garamond" panose="02020404030301010803" pitchFamily="18" charset="0"/>
                        </a:rPr>
                        <a:t>PACAM Money Market Fund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B050"/>
                          </a:solidFill>
                          <a:effectLst/>
                          <a:latin typeface="Garamond" panose="02020404030301010803" pitchFamily="18" charset="0"/>
                        </a:rPr>
                        <a:t>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5206464"/>
                  </a:ext>
                </a:extLst>
              </a:tr>
              <a:tr h="280787">
                <a:tc>
                  <a:txBody>
                    <a:bodyPr/>
                    <a:lstStyle/>
                    <a:p>
                      <a:pPr algn="ctr" rtl="0" fontAlgn="ctr"/>
                      <a:r>
                        <a:rPr lang="en-US" sz="1400" b="0" i="0" u="none" strike="noStrike">
                          <a:solidFill>
                            <a:srgbClr val="000000"/>
                          </a:solidFill>
                          <a:effectLst/>
                          <a:latin typeface="Garamond" panose="02020404030301010803" pitchFamily="18" charset="0"/>
                        </a:rPr>
                        <a:t>PACAM Equity Fund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1.35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1.46</a:t>
                      </a:r>
                    </a:p>
                  </a:txBody>
                  <a:tcPr marL="6350" marR="6350" marT="31750" marB="317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B050"/>
                          </a:solidFill>
                          <a:effectLst/>
                          <a:latin typeface="Garamond" panose="02020404030301010803" pitchFamily="18" charset="0"/>
                        </a:rPr>
                        <a:t>7.72%</a:t>
                      </a:r>
                    </a:p>
                  </a:txBody>
                  <a:tcPr marL="6350" marR="6350" marT="31750" marB="3175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8867056"/>
                  </a:ext>
                </a:extLst>
              </a:tr>
              <a:tr h="140394">
                <a:tc>
                  <a:txBody>
                    <a:bodyPr/>
                    <a:lstStyle/>
                    <a:p>
                      <a:pPr algn="ctr" rtl="0" fontAlgn="ctr"/>
                      <a:r>
                        <a:rPr lang="en-US" sz="1400" b="0" i="0" u="none" strike="noStrike">
                          <a:solidFill>
                            <a:srgbClr val="FFFFFF"/>
                          </a:solidFill>
                          <a:effectLst/>
                          <a:latin typeface="Garamond" panose="02020404030301010803"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22B35"/>
                    </a:solidFill>
                  </a:tcPr>
                </a:tc>
                <a:tc>
                  <a:txBody>
                    <a:bodyPr/>
                    <a:lstStyle/>
                    <a:p>
                      <a:pPr algn="ctr" rtl="0" fontAlgn="ctr"/>
                      <a:r>
                        <a:rPr lang="en-US" sz="1400" b="0" i="0" u="none" strike="noStrike">
                          <a:solidFill>
                            <a:srgbClr val="FFFFFF"/>
                          </a:solidFill>
                          <a:effectLst/>
                          <a:latin typeface="Garamond" panose="02020404030301010803"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22B35"/>
                    </a:solidFill>
                  </a:tcPr>
                </a:tc>
                <a:tc>
                  <a:txBody>
                    <a:bodyPr/>
                    <a:lstStyle/>
                    <a:p>
                      <a:pPr algn="ctr" rtl="0" fontAlgn="ctr"/>
                      <a:r>
                        <a:rPr lang="en-US" sz="1400" b="0" i="0" u="none" strike="noStrike">
                          <a:solidFill>
                            <a:srgbClr val="FFFFFF"/>
                          </a:solidFill>
                          <a:effectLst/>
                          <a:latin typeface="Garamond" panose="02020404030301010803"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22B35"/>
                    </a:solidFill>
                  </a:tcPr>
                </a:tc>
                <a:tc>
                  <a:txBody>
                    <a:bodyPr/>
                    <a:lstStyle/>
                    <a:p>
                      <a:pPr algn="ctr" rtl="0" fontAlgn="ctr"/>
                      <a:r>
                        <a:rPr lang="en-US" sz="1400" b="0" i="0" u="none" strike="noStrike">
                          <a:solidFill>
                            <a:srgbClr val="FFFFFF"/>
                          </a:solidFill>
                          <a:effectLst/>
                          <a:latin typeface="Garamond" panose="02020404030301010803" pitchFamily="18"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22B35"/>
                    </a:solidFill>
                  </a:tcPr>
                </a:tc>
                <a:extLst>
                  <a:ext uri="{0D108BD9-81ED-4DB2-BD59-A6C34878D82A}">
                    <a16:rowId xmlns:a16="http://schemas.microsoft.com/office/drawing/2014/main" val="3019254452"/>
                  </a:ext>
                </a:extLst>
              </a:tr>
              <a:tr h="280787">
                <a:tc>
                  <a:txBody>
                    <a:bodyPr/>
                    <a:lstStyle/>
                    <a:p>
                      <a:pPr algn="ctr" rtl="0" fontAlgn="ctr"/>
                      <a:r>
                        <a:rPr lang="en-US" sz="1400" b="0" i="0" u="none" strike="noStrike">
                          <a:solidFill>
                            <a:srgbClr val="000000"/>
                          </a:solidFill>
                          <a:effectLst/>
                          <a:latin typeface="Garamond" panose="02020404030301010803" pitchFamily="18" charset="0"/>
                        </a:rPr>
                        <a:t>PACAM Eurobond Fund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$137.04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a:solidFill>
                            <a:srgbClr val="000000"/>
                          </a:solidFill>
                          <a:effectLst/>
                          <a:latin typeface="Garamond" panose="02020404030301010803" pitchFamily="18" charset="0"/>
                        </a:rPr>
                        <a:t>$136.76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1400" b="0" i="0" u="none" strike="noStrike" dirty="0">
                          <a:solidFill>
                            <a:srgbClr val="00B050"/>
                          </a:solidFill>
                          <a:effectLst/>
                          <a:latin typeface="Garamond" panose="02020404030301010803" pitchFamily="18" charset="0"/>
                        </a:rPr>
                        <a:t>-0.20%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94429699"/>
                  </a:ext>
                </a:extLst>
              </a:tr>
            </a:tbl>
          </a:graphicData>
        </a:graphic>
      </p:graphicFrame>
    </p:spTree>
    <p:extLst>
      <p:ext uri="{BB962C8B-B14F-4D97-AF65-F5344CB8AC3E}">
        <p14:creationId xmlns:p14="http://schemas.microsoft.com/office/powerpoint/2010/main" val="1837542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CB855A-B8EF-40DD-9AE5-1F3912EE1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7457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Hexagon 45">
            <a:extLst>
              <a:ext uri="{FF2B5EF4-FFF2-40B4-BE49-F238E27FC236}">
                <a16:creationId xmlns:a16="http://schemas.microsoft.com/office/drawing/2014/main" id="{9AB8A7D0-4768-454E-90D0-74D121E1FE03}"/>
              </a:ext>
            </a:extLst>
          </p:cNvPr>
          <p:cNvSpPr/>
          <p:nvPr/>
        </p:nvSpPr>
        <p:spPr>
          <a:xfrm rot="5400000">
            <a:off x="6324616" y="2198758"/>
            <a:ext cx="597036" cy="544182"/>
          </a:xfrm>
          <a:prstGeom prst="hexagon">
            <a:avLst/>
          </a:prstGeom>
          <a:solidFill>
            <a:schemeClr val="bg1"/>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cxnSp>
        <p:nvCxnSpPr>
          <p:cNvPr id="33" name="Straight Connector 32">
            <a:extLst>
              <a:ext uri="{FF2B5EF4-FFF2-40B4-BE49-F238E27FC236}">
                <a16:creationId xmlns:a16="http://schemas.microsoft.com/office/drawing/2014/main" id="{C29691B7-446A-4950-89A4-0614411FC2B7}"/>
              </a:ext>
            </a:extLst>
          </p:cNvPr>
          <p:cNvCxnSpPr>
            <a:cxnSpLocks/>
          </p:cNvCxnSpPr>
          <p:nvPr/>
        </p:nvCxnSpPr>
        <p:spPr>
          <a:xfrm>
            <a:off x="20663" y="582805"/>
            <a:ext cx="12171337"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63DE9F-FF5C-4022-8970-E86F86BB99B7}"/>
              </a:ext>
            </a:extLst>
          </p:cNvPr>
          <p:cNvSpPr txBox="1"/>
          <p:nvPr/>
        </p:nvSpPr>
        <p:spPr>
          <a:xfrm>
            <a:off x="25820" y="-1970"/>
            <a:ext cx="10094856" cy="584775"/>
          </a:xfrm>
          <a:prstGeom prst="rect">
            <a:avLst/>
          </a:prstGeom>
          <a:noFill/>
        </p:spPr>
        <p:txBody>
          <a:bodyPr wrap="square" lIns="91440" tIns="45720" rIns="91440" bIns="45720" rtlCol="0" anchor="t">
            <a:spAutoFit/>
          </a:bodyPr>
          <a:lstStyle/>
          <a:p>
            <a:pPr>
              <a:defRPr/>
            </a:pPr>
            <a:r>
              <a:rPr kumimoji="0" lang="en-US" sz="3200" b="1" i="0" u="none" strike="noStrike" kern="1200" cap="none" spc="0" normalizeH="0" baseline="0" noProof="0" dirty="0">
                <a:ln>
                  <a:noFill/>
                </a:ln>
                <a:solidFill>
                  <a:srgbClr val="002060"/>
                </a:solidFill>
                <a:effectLst/>
                <a:uLnTx/>
                <a:uFillTx/>
                <a:latin typeface="Amasis MT Pro Medium"/>
              </a:rPr>
              <a:t>Monthly Fund Manager’s Report – February </a:t>
            </a:r>
            <a:r>
              <a:rPr lang="en-US" sz="3200" b="1" dirty="0">
                <a:solidFill>
                  <a:srgbClr val="002060"/>
                </a:solidFill>
                <a:latin typeface="Amasis MT Pro Medium"/>
              </a:rPr>
              <a:t> 2025</a:t>
            </a:r>
            <a:endParaRPr kumimoji="0" lang="en-NG" sz="3200" b="1" i="0" u="none" strike="noStrike" kern="1200" cap="none" spc="0" normalizeH="0" baseline="0" noProof="0" dirty="0">
              <a:ln>
                <a:noFill/>
              </a:ln>
              <a:solidFill>
                <a:srgbClr val="002060"/>
              </a:solidFill>
              <a:effectLst/>
              <a:uLnTx/>
              <a:uFillTx/>
              <a:latin typeface="Amasis MT Pro Medium"/>
            </a:endParaRPr>
          </a:p>
        </p:txBody>
      </p:sp>
      <p:grpSp>
        <p:nvGrpSpPr>
          <p:cNvPr id="12" name="Group 11">
            <a:extLst>
              <a:ext uri="{FF2B5EF4-FFF2-40B4-BE49-F238E27FC236}">
                <a16:creationId xmlns:a16="http://schemas.microsoft.com/office/drawing/2014/main" id="{1417359F-BA8C-4873-ACC1-8B7EB21B36F6}"/>
              </a:ext>
            </a:extLst>
          </p:cNvPr>
          <p:cNvGrpSpPr/>
          <p:nvPr/>
        </p:nvGrpSpPr>
        <p:grpSpPr>
          <a:xfrm>
            <a:off x="262940" y="982465"/>
            <a:ext cx="5822953" cy="4437152"/>
            <a:chOff x="1134134" y="658470"/>
            <a:chExt cx="6946127" cy="9660029"/>
          </a:xfrm>
        </p:grpSpPr>
        <p:sp>
          <p:nvSpPr>
            <p:cNvPr id="11" name="TextBox 10">
              <a:extLst>
                <a:ext uri="{FF2B5EF4-FFF2-40B4-BE49-F238E27FC236}">
                  <a16:creationId xmlns:a16="http://schemas.microsoft.com/office/drawing/2014/main" id="{9E303494-8A56-4BA3-97A0-E6FE3C75E614}"/>
                </a:ext>
              </a:extLst>
            </p:cNvPr>
            <p:cNvSpPr txBox="1"/>
            <p:nvPr/>
          </p:nvSpPr>
          <p:spPr>
            <a:xfrm>
              <a:off x="1134134" y="1246388"/>
              <a:ext cx="6946127" cy="9072111"/>
            </a:xfrm>
            <a:prstGeom prst="rect">
              <a:avLst/>
            </a:prstGeom>
            <a:noFill/>
            <a:ln w="19050">
              <a:solidFill>
                <a:srgbClr val="002060"/>
              </a:solidFill>
            </a:ln>
          </p:spPr>
          <p:txBody>
            <a:bodyPr wrap="square" lIns="91440" tIns="45720" rIns="91440" bIns="45720" rtlCol="0" anchor="t">
              <a:spAutoFit/>
            </a:bodyPr>
            <a:lstStyle/>
            <a:p>
              <a:pPr algn="just">
                <a:lnSpc>
                  <a:spcPct val="107000"/>
                </a:lnSpc>
                <a:spcAft>
                  <a:spcPts val="800"/>
                </a:spcAft>
              </a:pPr>
              <a:r>
                <a:rPr kumimoji="0" lang="en-US" altLang="ko-KR" sz="1100" b="1" i="1" u="sng" strike="noStrike" kern="1200" cap="none" spc="0" normalizeH="0" baseline="0" noProof="0" dirty="0">
                  <a:ln>
                    <a:noFill/>
                  </a:ln>
                  <a:solidFill>
                    <a:srgbClr val="002060"/>
                  </a:solidFill>
                  <a:effectLst/>
                  <a:uLnTx/>
                  <a:uFillTx/>
                  <a:latin typeface="Trebuchet MS" panose="020B0603020202020204" pitchFamily="34" charset="0"/>
                  <a:ea typeface="맑은 고딕"/>
                  <a:cs typeface="Arial"/>
                </a:rPr>
                <a:t>GROSS DOMESTIC PRODUCT (GDP):</a:t>
              </a:r>
              <a:r>
                <a:rPr lang="en-GB" sz="1100" kern="100" dirty="0">
                  <a:solidFill>
                    <a:srgbClr val="002060"/>
                  </a:solidFill>
                  <a:latin typeface="Trebuchet MS" panose="020B0603020202020204" pitchFamily="34" charset="0"/>
                  <a:ea typeface="Calibri"/>
                  <a:cs typeface="Arial"/>
                </a:rPr>
                <a:t>According to recent data from the National Bureau of Statistics (NBS), Nigeria’s GDP grew by 3.84% year-on-year in real terms in Q4 2024, surpassing both the 3.46% recorded in Q4 2023 and the Q3 2024 growth rate of 3.46%. The Services sector led the expansion, growing by 5.37% and contributing 57.38% to total GDP. The Agriculture sector recorded a 1.76% growth, slightly lower than the 2.10% in Q4 2023, while the Industry sector grew by 2.00%, down from 3.86% in the same period. The Services sector’s contribution to GDP was higher in Q4 2024 compared to Q4 2023. Average daily crude oil production edged up to 1.54 million barrels per day (mbpd) in Q4 2024, compared to 1.47 mbpd in Q3 2024 but slightly below the 1.56 mbpd recorded in Q4 2023. However, production remained well below the 2024 budget target of 1.78 mbpd and the 13-quarter peak of 1.57 mbpd in Q1 2024. Growth in the non-oil sector was mainly driven by Financial and Insurance (Financial Institutions), Information and Communication (Telecommunications), and Agriculture (Crop Production), among others. Overall, Nigeria’s annual GDP growth stood at 3.40%, improving from 2.74% in 2023.</a:t>
              </a:r>
              <a:endParaRPr kumimoji="0" lang="en-US" altLang="ko-KR" sz="1100" b="1" i="1" u="sng" strike="noStrike" kern="1200" cap="none" spc="0" normalizeH="0" baseline="0" noProof="0" dirty="0">
                <a:ln>
                  <a:noFill/>
                </a:ln>
                <a:solidFill>
                  <a:srgbClr val="002060"/>
                </a:solidFill>
                <a:effectLst/>
                <a:uLnTx/>
                <a:uFillTx/>
                <a:latin typeface="Trebuchet MS" panose="020B0603020202020204" pitchFamily="34" charset="0"/>
                <a:ea typeface="맑은 고딕"/>
                <a:cs typeface="Arial"/>
              </a:endParaRPr>
            </a:p>
            <a:p>
              <a:pPr algn="just">
                <a:lnSpc>
                  <a:spcPct val="107000"/>
                </a:lnSpc>
                <a:spcAft>
                  <a:spcPts val="800"/>
                </a:spcAft>
              </a:pPr>
              <a:r>
                <a:rPr kumimoji="0" lang="en-US" altLang="ko-KR" sz="1100" b="1" i="1" u="sng" strike="noStrike" kern="1200" cap="none" spc="0" normalizeH="0" baseline="0" noProof="0" dirty="0">
                  <a:ln>
                    <a:noFill/>
                  </a:ln>
                  <a:solidFill>
                    <a:srgbClr val="002060"/>
                  </a:solidFill>
                  <a:effectLst/>
                  <a:uLnTx/>
                  <a:uFillTx/>
                  <a:latin typeface="Trebuchet MS" panose="020B0603020202020204" pitchFamily="34" charset="0"/>
                  <a:ea typeface="맑은 고딕"/>
                  <a:cs typeface="Arial"/>
                </a:rPr>
                <a:t>INFLATION</a:t>
              </a:r>
              <a:r>
                <a:rPr kumimoji="0" lang="en-US" altLang="ko-KR" sz="1100" b="1" i="0" u="none" strike="noStrike" kern="1200" cap="none" spc="0" normalizeH="0" baseline="0" noProof="0" dirty="0">
                  <a:ln>
                    <a:noFill/>
                  </a:ln>
                  <a:solidFill>
                    <a:srgbClr val="002060"/>
                  </a:solidFill>
                  <a:effectLst/>
                  <a:uLnTx/>
                  <a:uFillTx/>
                  <a:latin typeface="Trebuchet MS" panose="020B0603020202020204" pitchFamily="34" charset="0"/>
                  <a:ea typeface="맑은 고딕"/>
                  <a:cs typeface="Arial"/>
                </a:rPr>
                <a:t>: </a:t>
              </a:r>
              <a:r>
                <a:rPr lang="en-US" altLang="ko-KR" sz="1100" kern="100" dirty="0">
                  <a:solidFill>
                    <a:srgbClr val="002060"/>
                  </a:solidFill>
                  <a:latin typeface="Trebuchet MS" panose="020B0603020202020204" pitchFamily="34" charset="0"/>
                  <a:ea typeface="Calibri"/>
                  <a:cs typeface="Arial"/>
                </a:rPr>
                <a:t>Nigeria’s</a:t>
              </a:r>
              <a:r>
                <a:rPr lang="en-US" altLang="ko-KR" sz="1100" b="1" dirty="0">
                  <a:solidFill>
                    <a:srgbClr val="002060"/>
                  </a:solidFill>
                  <a:latin typeface="Trebuchet MS" panose="020B0603020202020204" pitchFamily="34" charset="0"/>
                  <a:ea typeface="맑은 고딕"/>
                  <a:cs typeface="Arial"/>
                </a:rPr>
                <a:t> </a:t>
              </a:r>
              <a:r>
                <a:rPr lang="en-US" altLang="ko-KR" sz="1100" kern="100" dirty="0">
                  <a:solidFill>
                    <a:srgbClr val="002060"/>
                  </a:solidFill>
                  <a:latin typeface="Trebuchet MS" panose="020B0603020202020204" pitchFamily="34" charset="0"/>
                  <a:ea typeface="Calibri"/>
                  <a:cs typeface="Arial"/>
                </a:rPr>
                <a:t>headline</a:t>
              </a:r>
              <a:r>
                <a:rPr lang="en-US" sz="1100" kern="100" dirty="0">
                  <a:solidFill>
                    <a:srgbClr val="002060"/>
                  </a:solidFill>
                  <a:latin typeface="Trebuchet MS" panose="020B0603020202020204" pitchFamily="34" charset="0"/>
                  <a:ea typeface="Calibri"/>
                  <a:cs typeface="Arial"/>
                </a:rPr>
                <a:t> i</a:t>
              </a:r>
              <a:r>
                <a:rPr lang="en-US" sz="1100" kern="100" dirty="0">
                  <a:solidFill>
                    <a:srgbClr val="002060"/>
                  </a:solidFill>
                  <a:effectLst/>
                  <a:latin typeface="Trebuchet MS" panose="020B0603020202020204" pitchFamily="34" charset="0"/>
                  <a:ea typeface="Calibri"/>
                  <a:cs typeface="Arial"/>
                </a:rPr>
                <a:t>nflation </a:t>
              </a:r>
              <a:r>
                <a:rPr lang="en-US" sz="1100" kern="100" dirty="0">
                  <a:solidFill>
                    <a:srgbClr val="002060"/>
                  </a:solidFill>
                  <a:latin typeface="Trebuchet MS" panose="020B0603020202020204" pitchFamily="34" charset="0"/>
                  <a:ea typeface="Calibri"/>
                  <a:cs typeface="Arial"/>
                </a:rPr>
                <a:t>declined</a:t>
              </a:r>
              <a:r>
                <a:rPr lang="en-US" sz="1100" kern="100" dirty="0">
                  <a:solidFill>
                    <a:srgbClr val="002060"/>
                  </a:solidFill>
                  <a:effectLst/>
                  <a:latin typeface="Trebuchet MS" panose="020B0603020202020204" pitchFamily="34" charset="0"/>
                  <a:ea typeface="Calibri"/>
                  <a:cs typeface="Arial"/>
                </a:rPr>
                <a:t> to </a:t>
              </a:r>
              <a:r>
                <a:rPr lang="en-US" sz="1100" kern="100" dirty="0">
                  <a:solidFill>
                    <a:srgbClr val="002060"/>
                  </a:solidFill>
                  <a:latin typeface="Trebuchet MS" panose="020B0603020202020204" pitchFamily="34" charset="0"/>
                  <a:cs typeface="Arial"/>
                </a:rPr>
                <a:t>24</a:t>
              </a:r>
              <a:r>
                <a:rPr lang="en-US" sz="1100" kern="100" dirty="0">
                  <a:solidFill>
                    <a:srgbClr val="002060"/>
                  </a:solidFill>
                  <a:latin typeface="Trebuchet MS" panose="020B0603020202020204" pitchFamily="34" charset="0"/>
                  <a:ea typeface="Calibri"/>
                  <a:cs typeface="Arial"/>
                </a:rPr>
                <a:t>.48% in January 2025 down from 34.80% in December 2024, following the </a:t>
              </a:r>
              <a:r>
                <a:rPr lang="en-GB" sz="1100" kern="100" dirty="0">
                  <a:solidFill>
                    <a:srgbClr val="002060"/>
                  </a:solidFill>
                  <a:latin typeface="Trebuchet MS" panose="020B0603020202020204" pitchFamily="34" charset="0"/>
                  <a:ea typeface="Calibri"/>
                  <a:cs typeface="Arial"/>
                </a:rPr>
                <a:t>rebasing of the Consumer Price Index (CPI)</a:t>
              </a:r>
              <a:r>
                <a:rPr lang="en-US" sz="1100" kern="100" dirty="0">
                  <a:solidFill>
                    <a:srgbClr val="002060"/>
                  </a:solidFill>
                  <a:latin typeface="Trebuchet MS" panose="020B0603020202020204" pitchFamily="34" charset="0"/>
                  <a:ea typeface="Calibri"/>
                  <a:cs typeface="Arial"/>
                </a:rPr>
                <a:t> by the </a:t>
              </a:r>
              <a:r>
                <a:rPr lang="en-GB" sz="1100" kern="100" dirty="0">
                  <a:solidFill>
                    <a:srgbClr val="002060"/>
                  </a:solidFill>
                  <a:latin typeface="Trebuchet MS" panose="020B0603020202020204" pitchFamily="34" charset="0"/>
                  <a:ea typeface="Calibri"/>
                  <a:cs typeface="Arial"/>
                </a:rPr>
                <a:t>National Bureau of Statistics. The new base year, adjusted from 2009 to 2024</a:t>
              </a:r>
              <a:r>
                <a:rPr lang="en-US" sz="1100" kern="100" dirty="0">
                  <a:solidFill>
                    <a:srgbClr val="002060"/>
                  </a:solidFill>
                  <a:latin typeface="Trebuchet MS" panose="020B0603020202020204" pitchFamily="34" charset="0"/>
                  <a:ea typeface="Calibri"/>
                  <a:cs typeface="Arial"/>
                </a:rPr>
                <a:t>,</a:t>
              </a:r>
              <a:r>
                <a:rPr lang="en-GB" sz="1100" kern="100" dirty="0">
                  <a:solidFill>
                    <a:srgbClr val="002060"/>
                  </a:solidFill>
                  <a:latin typeface="Trebuchet MS" panose="020B0603020202020204" pitchFamily="34" charset="0"/>
                  <a:ea typeface="Calibri"/>
                  <a:cs typeface="Arial"/>
                </a:rPr>
                <a:t> reflects updated consumption patterns</a:t>
              </a:r>
              <a:r>
                <a:rPr lang="en-US" sz="1100" kern="100" dirty="0">
                  <a:solidFill>
                    <a:srgbClr val="002060"/>
                  </a:solidFill>
                  <a:latin typeface="Trebuchet MS" panose="020B0603020202020204" pitchFamily="34" charset="0"/>
                  <a:ea typeface="Calibri"/>
                  <a:cs typeface="Arial"/>
                </a:rPr>
                <a:t>. Food inflation which continues to drive overall inflation, stood at 26.08%, while core inflation which exclude farm produce and energy came in at 22.59%. </a:t>
              </a:r>
              <a:r>
                <a:rPr lang="en-GB" sz="1100" kern="100" dirty="0">
                  <a:solidFill>
                    <a:srgbClr val="002060"/>
                  </a:solidFill>
                  <a:latin typeface="Trebuchet MS" panose="020B0603020202020204" pitchFamily="34" charset="0"/>
                  <a:ea typeface="Calibri"/>
                  <a:cs typeface="Arial"/>
                </a:rPr>
                <a:t>The rebasing exercise also expanded the number of items in the CPI basket from 740 to 934, offering a more detailed picture of</a:t>
              </a:r>
              <a:r>
                <a:rPr lang="en-GB" sz="1100" dirty="0">
                  <a:latin typeface="Trebuchet MS" panose="020B0603020202020204" pitchFamily="34" charset="0"/>
                </a:rPr>
                <a:t> </a:t>
              </a:r>
              <a:r>
                <a:rPr lang="en-US" sz="1100" kern="100" dirty="0">
                  <a:solidFill>
                    <a:srgbClr val="002060"/>
                  </a:solidFill>
                  <a:latin typeface="Trebuchet MS" panose="020B0603020202020204" pitchFamily="34" charset="0"/>
                  <a:ea typeface="Calibri"/>
                  <a:cs typeface="Arial"/>
                </a:rPr>
                <a:t>current inflationary pressures and  consumption spending habits in Nigeria. </a:t>
              </a:r>
            </a:p>
          </p:txBody>
        </p:sp>
        <p:sp>
          <p:nvSpPr>
            <p:cNvPr id="35" name="TextBox 34">
              <a:extLst>
                <a:ext uri="{FF2B5EF4-FFF2-40B4-BE49-F238E27FC236}">
                  <a16:creationId xmlns:a16="http://schemas.microsoft.com/office/drawing/2014/main" id="{87D7A2D1-7B16-4A1F-B499-AAB20628C465}"/>
                </a:ext>
              </a:extLst>
            </p:cNvPr>
            <p:cNvSpPr txBox="1"/>
            <p:nvPr/>
          </p:nvSpPr>
          <p:spPr>
            <a:xfrm>
              <a:off x="1211561" y="658470"/>
              <a:ext cx="4194827" cy="531962"/>
            </a:xfrm>
            <a:prstGeom prst="rect">
              <a:avLst/>
            </a:prstGeom>
            <a:noFill/>
            <a:ln w="19050">
              <a:solidFill>
                <a:schemeClr val="accent5">
                  <a:lumMod val="50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a:ln>
                    <a:noFill/>
                  </a:ln>
                  <a:solidFill>
                    <a:srgbClr val="002060"/>
                  </a:solidFill>
                  <a:effectLst/>
                  <a:uLnTx/>
                  <a:uFillTx/>
                  <a:latin typeface="Trebuchet MS" panose="020B0603020202020204" pitchFamily="34" charset="0"/>
                  <a:ea typeface="맑은 고딕" panose="020B0503020000020004" pitchFamily="34" charset="-127"/>
                  <a:cs typeface="Arial" pitchFamily="34" charset="0"/>
                </a:rPr>
                <a:t>MACROECONOMIC OVERVIEW</a:t>
              </a:r>
              <a:endParaRPr kumimoji="0" lang="en-NG" sz="1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5" name="Picture 10" descr="Which economic indicators should you monitor? How should they be assessed?">
            <a:extLst>
              <a:ext uri="{FF2B5EF4-FFF2-40B4-BE49-F238E27FC236}">
                <a16:creationId xmlns:a16="http://schemas.microsoft.com/office/drawing/2014/main" id="{EAACA4AB-9814-4BF2-BB5F-3518A4242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10400">
            <a:off x="6328761" y="2260183"/>
            <a:ext cx="561013" cy="492296"/>
          </a:xfrm>
          <a:prstGeom prst="hexagon">
            <a:avLst>
              <a:gd name="adj" fmla="val 37134"/>
              <a:gd name="vf" fmla="val 115470"/>
            </a:avLst>
          </a:prstGeom>
          <a:ln>
            <a:no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8594527-DF03-2760-DF09-30B575B288B8}"/>
              </a:ext>
            </a:extLst>
          </p:cNvPr>
          <p:cNvSpPr txBox="1"/>
          <p:nvPr/>
        </p:nvSpPr>
        <p:spPr>
          <a:xfrm>
            <a:off x="60914" y="561146"/>
            <a:ext cx="6557850" cy="461665"/>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Amasis MT Pro Medium"/>
              </a:rPr>
              <a:t>February </a:t>
            </a:r>
            <a:r>
              <a:rPr lang="en-US" sz="2400" b="1" dirty="0">
                <a:solidFill>
                  <a:srgbClr val="002060"/>
                </a:solidFill>
                <a:latin typeface="Amasis MT Pro Medium"/>
              </a:rPr>
              <a:t>2025</a:t>
            </a:r>
            <a:r>
              <a:rPr kumimoji="0" lang="en-US" sz="2400" b="1" i="0" u="none" strike="noStrike" kern="1200" cap="none" spc="0" normalizeH="0" baseline="0" noProof="0" dirty="0">
                <a:ln>
                  <a:noFill/>
                </a:ln>
                <a:solidFill>
                  <a:srgbClr val="002060"/>
                </a:solidFill>
                <a:effectLst/>
                <a:uLnTx/>
                <a:uFillTx/>
                <a:latin typeface="Amasis MT Pro Medium"/>
              </a:rPr>
              <a:t> Market &amp; Economic Review</a:t>
            </a:r>
            <a:endParaRPr lang="en-NG" sz="2400" b="1" i="0" u="none" strike="noStrike" kern="1200" cap="none" spc="0" normalizeH="0" baseline="0" noProof="0" dirty="0">
              <a:ln>
                <a:noFill/>
              </a:ln>
              <a:solidFill>
                <a:srgbClr val="002060"/>
              </a:solidFill>
              <a:effectLst/>
              <a:uLnTx/>
              <a:uFillTx/>
              <a:latin typeface="Amasis MT Pro Medium"/>
            </a:endParaRPr>
          </a:p>
        </p:txBody>
      </p:sp>
      <p:pic>
        <p:nvPicPr>
          <p:cNvPr id="39" name="Picture 2" descr="Forecast Png – Free PNG Images Vector, PSD, Clipart, Templates">
            <a:extLst>
              <a:ext uri="{FF2B5EF4-FFF2-40B4-BE49-F238E27FC236}">
                <a16:creationId xmlns:a16="http://schemas.microsoft.com/office/drawing/2014/main" id="{FB0F3DC1-9884-E6B8-CEC7-603C464684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573" y="3888368"/>
            <a:ext cx="892785" cy="63938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AE0B429-9F88-C4BF-BAB9-4DF6BF246C9B}"/>
              </a:ext>
            </a:extLst>
          </p:cNvPr>
          <p:cNvGrpSpPr/>
          <p:nvPr/>
        </p:nvGrpSpPr>
        <p:grpSpPr>
          <a:xfrm>
            <a:off x="6337496" y="1343993"/>
            <a:ext cx="550678" cy="608211"/>
            <a:chOff x="6344432" y="2882348"/>
            <a:chExt cx="550678" cy="608211"/>
          </a:xfrm>
        </p:grpSpPr>
        <p:sp>
          <p:nvSpPr>
            <p:cNvPr id="45" name="Hexagon 44">
              <a:extLst>
                <a:ext uri="{FF2B5EF4-FFF2-40B4-BE49-F238E27FC236}">
                  <a16:creationId xmlns:a16="http://schemas.microsoft.com/office/drawing/2014/main" id="{0CABEC63-4D8C-DF6A-80E3-3CA1AC98A523}"/>
                </a:ext>
              </a:extLst>
            </p:cNvPr>
            <p:cNvSpPr/>
            <p:nvPr/>
          </p:nvSpPr>
          <p:spPr>
            <a:xfrm rot="5400000">
              <a:off x="6315665" y="2911115"/>
              <a:ext cx="608211" cy="550678"/>
            </a:xfrm>
            <a:prstGeom prst="hexagon">
              <a:avLst/>
            </a:prstGeom>
            <a:solidFill>
              <a:schemeClr val="bg1"/>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pic>
          <p:nvPicPr>
            <p:cNvPr id="41" name="Picture 14" descr="India exemplary in publishing its forex market intervention: US Treasury |  Business Standard News">
              <a:extLst>
                <a:ext uri="{FF2B5EF4-FFF2-40B4-BE49-F238E27FC236}">
                  <a16:creationId xmlns:a16="http://schemas.microsoft.com/office/drawing/2014/main" id="{1871712A-D1FE-6809-12A8-2CBDED8A06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9750563">
              <a:off x="6431710" y="2933629"/>
              <a:ext cx="396720" cy="520674"/>
            </a:xfrm>
            <a:prstGeom prst="hexagon">
              <a:avLst>
                <a:gd name="adj" fmla="val 37294"/>
                <a:gd name="vf" fmla="val 115470"/>
              </a:avLst>
            </a:prstGeom>
            <a:noFill/>
            <a:effectLst>
              <a:softEdge rad="63500"/>
            </a:effectLst>
            <a:extLst>
              <a:ext uri="{909E8E84-426E-40DD-AFC4-6F175D3DCCD1}">
                <a14:hiddenFill xmlns:a14="http://schemas.microsoft.com/office/drawing/2010/main">
                  <a:solidFill>
                    <a:srgbClr val="FFFFFF"/>
                  </a:solidFill>
                </a14:hiddenFill>
              </a:ext>
            </a:extLst>
          </p:spPr>
        </p:pic>
      </p:grpSp>
      <p:sp>
        <p:nvSpPr>
          <p:cNvPr id="48" name="TextBox 47">
            <a:extLst>
              <a:ext uri="{FF2B5EF4-FFF2-40B4-BE49-F238E27FC236}">
                <a16:creationId xmlns:a16="http://schemas.microsoft.com/office/drawing/2014/main" id="{39A6571A-022E-8DFA-3E08-448D8F396AFA}"/>
              </a:ext>
            </a:extLst>
          </p:cNvPr>
          <p:cNvSpPr txBox="1"/>
          <p:nvPr/>
        </p:nvSpPr>
        <p:spPr>
          <a:xfrm>
            <a:off x="6968063" y="656439"/>
            <a:ext cx="5090160" cy="4324261"/>
          </a:xfrm>
          <a:prstGeom prst="rect">
            <a:avLst/>
          </a:prstGeom>
          <a:noFill/>
          <a:ln w="19050">
            <a:solidFill>
              <a:schemeClr val="accent1">
                <a:lumMod val="50000"/>
              </a:schemeClr>
            </a:solidFill>
          </a:ln>
        </p:spPr>
        <p:txBody>
          <a:bodyPr wrap="square" lIns="91440" tIns="45720" rIns="91440" bIns="45720" anchor="t">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altLang="ko-KR" sz="1100" b="1" u="sng" dirty="0">
                <a:solidFill>
                  <a:srgbClr val="002060"/>
                </a:solidFill>
                <a:latin typeface="Trebuchet MS"/>
                <a:ea typeface="맑은 고딕"/>
                <a:cs typeface="Arial"/>
              </a:rPr>
              <a:t>MONETARY POLICY –</a:t>
            </a:r>
            <a:r>
              <a:rPr lang="en-US" altLang="ko-KR" sz="1100" b="1" dirty="0">
                <a:solidFill>
                  <a:srgbClr val="002060"/>
                </a:solidFill>
                <a:latin typeface="Trebuchet MS"/>
                <a:ea typeface="맑은 고딕"/>
                <a:cs typeface="Arial"/>
              </a:rPr>
              <a:t> </a:t>
            </a:r>
            <a:r>
              <a:rPr lang="en-GB" sz="1100" dirty="0">
                <a:solidFill>
                  <a:srgbClr val="002060"/>
                </a:solidFill>
                <a:latin typeface="Trebuchet MS"/>
                <a:ea typeface="맑은 고딕"/>
                <a:cs typeface="Arial"/>
              </a:rPr>
              <a:t>The MPC held its first meeting of 2025 in February and decided to retain the Monetary Policy Rate (MPR) at 27.50%. The Cash Reserve Ratio (CRR) remains at 50.00% for commercial banks and 16.00% for merchant banks, while the Liquidity Ratio stays at 30.00%. The asymmetric corridor was also maintained at +500bps/-100bps.</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altLang="ko-KR" sz="1100" b="0" i="0" u="none" strike="noStrike" kern="1200" cap="none" spc="0" normalizeH="0" baseline="0" noProof="0" dirty="0">
              <a:ln>
                <a:noFill/>
              </a:ln>
              <a:solidFill>
                <a:srgbClr val="002060"/>
              </a:solidFill>
              <a:effectLst/>
              <a:uLnTx/>
              <a:uFillTx/>
              <a:latin typeface="Trebuchet MS" panose="020B0603020202020204" pitchFamily="34" charset="0"/>
              <a:ea typeface="맑은 고딕" panose="020B0503020000020004" pitchFamily="34" charset="-127"/>
              <a:cs typeface="Arial" pitchFamily="34" charset="0"/>
            </a:endParaRPr>
          </a:p>
          <a:p>
            <a:pPr algn="just">
              <a:defRPr/>
            </a:pPr>
            <a:r>
              <a:rPr kumimoji="0" lang="en-US" altLang="ko-KR" sz="1100" b="1" i="0" u="sng" strike="noStrike" kern="1200" cap="none" spc="0" normalizeH="0" baseline="0" noProof="0" dirty="0">
                <a:ln>
                  <a:noFill/>
                </a:ln>
                <a:solidFill>
                  <a:srgbClr val="002060"/>
                </a:solidFill>
                <a:effectLst/>
                <a:uLnTx/>
                <a:uFillTx/>
                <a:latin typeface="Trebuchet MS"/>
                <a:ea typeface="맑은 고딕"/>
                <a:cs typeface="Arial"/>
              </a:rPr>
              <a:t>CRUDE OIL</a:t>
            </a:r>
            <a:r>
              <a:rPr kumimoji="0" lang="en-US" altLang="ko-KR" sz="1100" b="1" i="0" u="none" strike="noStrike" kern="1200" cap="none" spc="0" normalizeH="0" baseline="0" noProof="0" dirty="0">
                <a:ln>
                  <a:noFill/>
                </a:ln>
                <a:solidFill>
                  <a:srgbClr val="002060"/>
                </a:solidFill>
                <a:effectLst/>
                <a:uLnTx/>
                <a:uFillTx/>
                <a:latin typeface="Trebuchet MS"/>
                <a:ea typeface="맑은 고딕"/>
                <a:cs typeface="Arial"/>
              </a:rPr>
              <a:t>: </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The NUPRC report for February</a:t>
            </a:r>
            <a:r>
              <a:rPr lang="en-US" altLang="ko-KR" sz="1100" dirty="0">
                <a:solidFill>
                  <a:srgbClr val="002060"/>
                </a:solidFill>
                <a:latin typeface="Trebuchet MS"/>
                <a:ea typeface="맑은 고딕"/>
                <a:cs typeface="Arial"/>
              </a:rPr>
              <a:t> </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is yet to be released</a:t>
            </a:r>
            <a:r>
              <a:rPr lang="en-US" altLang="ko-KR" sz="1100" dirty="0">
                <a:solidFill>
                  <a:srgbClr val="002060"/>
                </a:solidFill>
                <a:latin typeface="Trebuchet MS"/>
                <a:ea typeface="맑은 고딕"/>
                <a:cs typeface="Arial"/>
              </a:rPr>
              <a:t>. However,</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 </a:t>
            </a:r>
            <a:r>
              <a:rPr kumimoji="0" lang="en-GB" altLang="ko-KR" sz="1100" i="0" u="none" strike="noStrike" kern="1200" cap="none" spc="0" normalizeH="0" baseline="0" noProof="0" dirty="0">
                <a:ln>
                  <a:noFill/>
                </a:ln>
                <a:solidFill>
                  <a:srgbClr val="002060"/>
                </a:solidFill>
                <a:effectLst/>
                <a:uLnTx/>
                <a:uFillTx/>
                <a:latin typeface="Trebuchet MS"/>
                <a:ea typeface="맑은 고딕"/>
                <a:cs typeface="Arial"/>
              </a:rPr>
              <a:t>according to the NUPRC report for </a:t>
            </a:r>
            <a:r>
              <a:rPr lang="en-GB" altLang="ko-KR" sz="1100" dirty="0">
                <a:solidFill>
                  <a:srgbClr val="002060"/>
                </a:solidFill>
                <a:latin typeface="Trebuchet MS"/>
                <a:ea typeface="맑은 고딕"/>
                <a:cs typeface="Arial"/>
              </a:rPr>
              <a:t>January</a:t>
            </a:r>
            <a:r>
              <a:rPr kumimoji="0" lang="en-GB" altLang="ko-KR" sz="1100" i="0" u="none" strike="noStrike" kern="1200" cap="none" spc="0" normalizeH="0" baseline="0" noProof="0" dirty="0">
                <a:ln>
                  <a:noFill/>
                </a:ln>
                <a:solidFill>
                  <a:srgbClr val="002060"/>
                </a:solidFill>
                <a:effectLst/>
                <a:uLnTx/>
                <a:uFillTx/>
                <a:latin typeface="Trebuchet MS"/>
                <a:ea typeface="맑은 고딕"/>
                <a:cs typeface="Arial"/>
              </a:rPr>
              <a:t>, Nigeria’s average daily liquid production rose</a:t>
            </a:r>
            <a:r>
              <a:rPr lang="en-GB" altLang="ko-KR" sz="1100" dirty="0">
                <a:solidFill>
                  <a:srgbClr val="002060"/>
                </a:solidFill>
                <a:latin typeface="Trebuchet MS"/>
                <a:ea typeface="맑은 고딕"/>
                <a:cs typeface="Arial"/>
              </a:rPr>
              <a:t> to</a:t>
            </a:r>
            <a:r>
              <a:rPr kumimoji="0" lang="en-GB" altLang="ko-KR" sz="1100" i="0" u="none" strike="noStrike" kern="1200" cap="none" spc="0" normalizeH="0" baseline="0" noProof="0" dirty="0">
                <a:ln>
                  <a:noFill/>
                </a:ln>
                <a:solidFill>
                  <a:srgbClr val="002060"/>
                </a:solidFill>
                <a:effectLst/>
                <a:uLnTx/>
                <a:uFillTx/>
                <a:latin typeface="Trebuchet MS"/>
                <a:ea typeface="맑은 고딕"/>
                <a:cs typeface="Arial"/>
              </a:rPr>
              <a:t> </a:t>
            </a:r>
            <a:r>
              <a:rPr lang="en-GB" altLang="ko-KR" sz="1100" dirty="0">
                <a:solidFill>
                  <a:srgbClr val="002060"/>
                </a:solidFill>
                <a:latin typeface="Trebuchet MS"/>
                <a:ea typeface="맑은 고딕"/>
                <a:cs typeface="Arial"/>
              </a:rPr>
              <a:t>1.74</a:t>
            </a:r>
            <a:r>
              <a:rPr kumimoji="0" lang="en-GB" altLang="ko-KR" sz="1100" i="0" u="none" strike="noStrike" kern="1200" cap="none" spc="0" normalizeH="0" baseline="0" noProof="0" dirty="0">
                <a:ln>
                  <a:noFill/>
                </a:ln>
                <a:solidFill>
                  <a:srgbClr val="002060"/>
                </a:solidFill>
                <a:effectLst/>
                <a:uLnTx/>
                <a:uFillTx/>
                <a:latin typeface="Trebuchet MS"/>
                <a:ea typeface="맑은 고딕"/>
                <a:cs typeface="Arial"/>
              </a:rPr>
              <a:t> mbpd in January</a:t>
            </a:r>
            <a:r>
              <a:rPr lang="en-GB" altLang="ko-KR" sz="1100" dirty="0">
                <a:solidFill>
                  <a:srgbClr val="002060"/>
                </a:solidFill>
                <a:latin typeface="Trebuchet MS"/>
                <a:ea typeface="맑은 고딕"/>
                <a:cs typeface="Arial"/>
              </a:rPr>
              <a:t> </a:t>
            </a:r>
            <a:r>
              <a:rPr kumimoji="0" lang="en-GB" altLang="ko-KR" sz="1100" i="0" u="none" strike="noStrike" kern="1200" cap="none" spc="0" normalizeH="0" baseline="0" noProof="0" dirty="0">
                <a:ln>
                  <a:noFill/>
                </a:ln>
                <a:solidFill>
                  <a:srgbClr val="002060"/>
                </a:solidFill>
                <a:effectLst/>
                <a:uLnTx/>
                <a:uFillTx/>
                <a:latin typeface="Trebuchet MS"/>
                <a:ea typeface="맑은 고딕"/>
                <a:cs typeface="Arial"/>
              </a:rPr>
              <a:t>2025</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 marking a</a:t>
            </a:r>
            <a:r>
              <a:rPr lang="en-US" altLang="ko-KR" sz="1100" dirty="0">
                <a:solidFill>
                  <a:srgbClr val="002060"/>
                </a:solidFill>
                <a:latin typeface="Trebuchet MS"/>
                <a:ea typeface="맑은 고딕"/>
                <a:cs typeface="Arial"/>
              </a:rPr>
              <a:t> 4.19% increase from 1.67 mbpd recorded in December 2024.</a:t>
            </a:r>
            <a:r>
              <a:rPr lang="en-US" sz="1100" b="0" i="0" dirty="0">
                <a:solidFill>
                  <a:srgbClr val="002060"/>
                </a:solidFill>
                <a:effectLst/>
                <a:latin typeface="Trebuchet MS"/>
              </a:rPr>
              <a:t> </a:t>
            </a:r>
            <a:r>
              <a:rPr lang="en-US" sz="1100" dirty="0">
                <a:solidFill>
                  <a:srgbClr val="002060"/>
                </a:solidFill>
                <a:latin typeface="Trebuchet MS"/>
              </a:rPr>
              <a:t>A </a:t>
            </a:r>
            <a:r>
              <a:rPr lang="en-US" sz="1100" b="0" i="0" dirty="0">
                <a:solidFill>
                  <a:srgbClr val="002060"/>
                </a:solidFill>
                <a:effectLst/>
                <a:latin typeface="Trebuchet MS"/>
              </a:rPr>
              <a:t>breakdown of the January production data shows that the country produced </a:t>
            </a:r>
            <a:r>
              <a:rPr lang="en-US" sz="1100" dirty="0">
                <a:solidFill>
                  <a:srgbClr val="002060"/>
                </a:solidFill>
                <a:latin typeface="Trebuchet MS"/>
              </a:rPr>
              <a:t>1.54</a:t>
            </a:r>
            <a:r>
              <a:rPr lang="en-US" sz="1100" b="0" i="0" dirty="0">
                <a:solidFill>
                  <a:srgbClr val="002060"/>
                </a:solidFill>
                <a:effectLst/>
                <a:latin typeface="Trebuchet MS"/>
              </a:rPr>
              <a:t> mbpd of crude oil, </a:t>
            </a:r>
            <a:r>
              <a:rPr lang="en-US" sz="1100" dirty="0">
                <a:solidFill>
                  <a:srgbClr val="002060"/>
                </a:solidFill>
                <a:latin typeface="Trebuchet MS"/>
              </a:rPr>
              <a:t>61</a:t>
            </a:r>
            <a:r>
              <a:rPr lang="en-US" sz="1100" b="0" i="0" dirty="0">
                <a:solidFill>
                  <a:srgbClr val="002060"/>
                </a:solidFill>
                <a:effectLst/>
                <a:latin typeface="Trebuchet MS"/>
              </a:rPr>
              <a:t>,620 bpd of blended condensates, and 137,164 bpd of unblended condensates, bringing total output</a:t>
            </a:r>
            <a:r>
              <a:rPr lang="en-US" sz="1100" dirty="0">
                <a:solidFill>
                  <a:srgbClr val="002060"/>
                </a:solidFill>
                <a:latin typeface="Trebuchet MS"/>
              </a:rPr>
              <a:t> to </a:t>
            </a:r>
            <a:r>
              <a:rPr lang="en-US" sz="1100" b="0" i="0" dirty="0">
                <a:solidFill>
                  <a:srgbClr val="002060"/>
                </a:solidFill>
                <a:effectLst/>
                <a:latin typeface="Trebuchet MS"/>
              </a:rPr>
              <a:t>1.74 mbpd for the month</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a:t>
            </a:r>
            <a:r>
              <a:rPr lang="en-US" altLang="ko-KR" sz="1100" dirty="0">
                <a:solidFill>
                  <a:srgbClr val="002060"/>
                </a:solidFill>
                <a:latin typeface="Trebuchet MS"/>
                <a:ea typeface="맑은 고딕"/>
                <a:cs typeface="Arial"/>
              </a:rPr>
              <a:t> </a:t>
            </a:r>
            <a:r>
              <a:rPr kumimoji="0" lang="en-US" altLang="ko-KR" sz="1100" i="0" u="none" strike="noStrike" kern="1200" cap="none" spc="0" normalizeH="0" baseline="0" noProof="0" dirty="0">
                <a:ln>
                  <a:noFill/>
                </a:ln>
                <a:solidFill>
                  <a:srgbClr val="002060"/>
                </a:solidFill>
                <a:effectLst/>
                <a:uLnTx/>
                <a:uFillTx/>
                <a:latin typeface="Trebuchet MS"/>
                <a:ea typeface="맑은 고딕"/>
                <a:cs typeface="Arial"/>
              </a:rPr>
              <a:t>Meanwhile, Brent crude prices declined in February, dropping to $74.78 per barrel from $78.19 in January 2025. The drop was driven by </a:t>
            </a:r>
            <a:r>
              <a:rPr lang="en-US" altLang="ko-KR" sz="1100" dirty="0">
                <a:solidFill>
                  <a:srgbClr val="002060"/>
                </a:solidFill>
                <a:latin typeface="Trebuchet MS"/>
                <a:ea typeface="맑은 고딕"/>
                <a:cs typeface="Arial"/>
              </a:rPr>
              <a:t>increased global supply and  </a:t>
            </a:r>
            <a:r>
              <a:rPr lang="en-GB" sz="1100" dirty="0">
                <a:solidFill>
                  <a:srgbClr val="002060"/>
                </a:solidFill>
                <a:latin typeface="Trebuchet MS"/>
                <a:ea typeface="맑은 고딕"/>
                <a:cs typeface="Arial"/>
              </a:rPr>
              <a:t>softer demand in key international markets, despite the </a:t>
            </a:r>
            <a:r>
              <a:rPr lang="en-US" altLang="ko-KR" sz="1100" dirty="0">
                <a:solidFill>
                  <a:srgbClr val="002060"/>
                </a:solidFill>
                <a:latin typeface="Trebuchet MS"/>
                <a:ea typeface="맑은 고딕"/>
                <a:cs typeface="Arial"/>
              </a:rPr>
              <a:t>ongoing geopolitical tensions. </a:t>
            </a:r>
            <a:r>
              <a:rPr lang="en-GB" altLang="ko-KR" sz="1100" dirty="0">
                <a:solidFill>
                  <a:srgbClr val="002060"/>
                </a:solidFill>
                <a:latin typeface="Trebuchet MS"/>
                <a:ea typeface="맑은 고딕"/>
                <a:cs typeface="Arial"/>
              </a:rPr>
              <a:t>These factors exerted downward pressure on oil prices throughout the month.</a:t>
            </a:r>
            <a:endParaRPr kumimoji="0" lang="en-GB" altLang="ko-KR" sz="1100" b="1" i="0" u="sng" strike="noStrike" kern="1200" cap="none" spc="0" normalizeH="0" baseline="0" noProof="0" dirty="0">
              <a:ln>
                <a:noFill/>
              </a:ln>
              <a:solidFill>
                <a:srgbClr val="002060"/>
              </a:solidFill>
              <a:effectLst/>
              <a:uLnTx/>
              <a:uFillTx/>
              <a:latin typeface="Trebuchet MS"/>
              <a:ea typeface="맑은 고딕"/>
              <a:cs typeface="Arial"/>
            </a:endParaRPr>
          </a:p>
          <a:p>
            <a:pPr algn="just">
              <a:defRPr/>
            </a:pPr>
            <a:r>
              <a:rPr kumimoji="0" lang="en-US" altLang="ko-KR" sz="1100" b="1" i="0" u="sng" strike="noStrike" kern="1200" cap="none" spc="0" normalizeH="0" baseline="0" noProof="0" dirty="0">
                <a:ln>
                  <a:noFill/>
                </a:ln>
                <a:solidFill>
                  <a:srgbClr val="002060"/>
                </a:solidFill>
                <a:effectLst/>
                <a:uLnTx/>
                <a:uFillTx/>
                <a:latin typeface="Trebuchet MS"/>
                <a:ea typeface="맑은 고딕"/>
                <a:cs typeface="Arial"/>
              </a:rPr>
              <a:t>FOREIGN </a:t>
            </a:r>
            <a:r>
              <a:rPr lang="en-US" altLang="ko-KR" sz="1100" b="1" u="sng" dirty="0">
                <a:solidFill>
                  <a:srgbClr val="002060"/>
                </a:solidFill>
                <a:latin typeface="Trebuchet MS"/>
                <a:ea typeface="맑은 고딕"/>
                <a:cs typeface="Arial"/>
              </a:rPr>
              <a:t>EXCHANGE</a:t>
            </a:r>
            <a:r>
              <a:rPr lang="en-US" altLang="ko-KR" sz="1100" dirty="0">
                <a:solidFill>
                  <a:srgbClr val="002060"/>
                </a:solidFill>
                <a:latin typeface="Trebuchet MS"/>
                <a:ea typeface="맑은 고딕"/>
                <a:cs typeface="Arial"/>
              </a:rPr>
              <a:t>: </a:t>
            </a:r>
            <a:r>
              <a:rPr lang="en-GB" sz="1100" dirty="0">
                <a:solidFill>
                  <a:srgbClr val="002060"/>
                </a:solidFill>
                <a:latin typeface="Trebuchet MS"/>
                <a:ea typeface="맑은 고딕"/>
                <a:cs typeface="Arial"/>
              </a:rPr>
              <a:t>On the Investors and Exporters (I&amp;E) Window, the naira depreciated by ₦14.27 (0.97%) in February, closing at ₦1,492.49/$ compared to ₦1,478.22/$ in January 2025. This decline was driven by fluctuations in the global market, including changes in oil prices and geopolitical tensions, which affected Nigeria's foreign exchange earnings. Additionally, market adjustments following the inflation rebasing and increased demand for foreign currency contributed to the modest weakening of the naira.</a:t>
            </a:r>
            <a:endParaRPr lang="en-US" altLang="ko-KR" sz="1100" dirty="0">
              <a:solidFill>
                <a:srgbClr val="002060"/>
              </a:solidFill>
              <a:latin typeface="Trebuchet MS"/>
              <a:ea typeface="맑은 고딕"/>
              <a:cs typeface="Arial"/>
            </a:endParaRPr>
          </a:p>
        </p:txBody>
      </p:sp>
      <p:grpSp>
        <p:nvGrpSpPr>
          <p:cNvPr id="2" name="Group 1">
            <a:extLst>
              <a:ext uri="{FF2B5EF4-FFF2-40B4-BE49-F238E27FC236}">
                <a16:creationId xmlns:a16="http://schemas.microsoft.com/office/drawing/2014/main" id="{FC8CEAA3-25E3-4EC0-46FC-B8D5C5117496}"/>
              </a:ext>
            </a:extLst>
          </p:cNvPr>
          <p:cNvGrpSpPr/>
          <p:nvPr/>
        </p:nvGrpSpPr>
        <p:grpSpPr>
          <a:xfrm>
            <a:off x="6351043" y="3117680"/>
            <a:ext cx="544182" cy="560238"/>
            <a:chOff x="27070" y="2868762"/>
            <a:chExt cx="544182" cy="394535"/>
          </a:xfrm>
        </p:grpSpPr>
        <p:sp>
          <p:nvSpPr>
            <p:cNvPr id="50" name="Hexagon 49">
              <a:extLst>
                <a:ext uri="{FF2B5EF4-FFF2-40B4-BE49-F238E27FC236}">
                  <a16:creationId xmlns:a16="http://schemas.microsoft.com/office/drawing/2014/main" id="{A54746EB-767F-2D72-CAD6-B125E804CBA3}"/>
                </a:ext>
              </a:extLst>
            </p:cNvPr>
            <p:cNvSpPr/>
            <p:nvPr/>
          </p:nvSpPr>
          <p:spPr>
            <a:xfrm rot="5400000">
              <a:off x="101893" y="2793939"/>
              <a:ext cx="394535" cy="544182"/>
            </a:xfrm>
            <a:prstGeom prst="hexagon">
              <a:avLst/>
            </a:prstGeom>
            <a:solidFill>
              <a:schemeClr val="bg1"/>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pic>
          <p:nvPicPr>
            <p:cNvPr id="1028" name="Picture 4" descr="JUST-IN: Nigeria's Inflation Soars To New Height Of 17.71%">
              <a:extLst>
                <a:ext uri="{FF2B5EF4-FFF2-40B4-BE49-F238E27FC236}">
                  <a16:creationId xmlns:a16="http://schemas.microsoft.com/office/drawing/2014/main" id="{361D888B-9758-A858-D902-A111E069A2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796" y="2958501"/>
              <a:ext cx="281990" cy="215058"/>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Slide Number Placeholder 52">
            <a:extLst>
              <a:ext uri="{FF2B5EF4-FFF2-40B4-BE49-F238E27FC236}">
                <a16:creationId xmlns:a16="http://schemas.microsoft.com/office/drawing/2014/main" id="{200529E8-642E-BD7A-C4DF-6888F2F5FA49}"/>
              </a:ext>
            </a:extLst>
          </p:cNvPr>
          <p:cNvSpPr>
            <a:spLocks noGrp="1"/>
          </p:cNvSpPr>
          <p:nvPr>
            <p:ph type="sldNum" sz="quarter" idx="12"/>
          </p:nvPr>
        </p:nvSpPr>
        <p:spPr>
          <a:xfrm>
            <a:off x="8982630" y="6410190"/>
            <a:ext cx="274320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39226653-3BBD-A2E0-086A-D9414000C292}"/>
              </a:ext>
            </a:extLst>
          </p:cNvPr>
          <p:cNvSpPr txBox="1"/>
          <p:nvPr/>
        </p:nvSpPr>
        <p:spPr>
          <a:xfrm>
            <a:off x="6968061" y="4980700"/>
            <a:ext cx="5090161" cy="1938992"/>
          </a:xfrm>
          <a:prstGeom prst="rect">
            <a:avLst/>
          </a:prstGeom>
          <a:noFill/>
          <a:ln w="19050">
            <a:solidFill>
              <a:srgbClr val="002060"/>
            </a:solidFill>
          </a:ln>
        </p:spPr>
        <p:txBody>
          <a:bodyPr wrap="square" rtlCol="0">
            <a:spAutoFit/>
          </a:bodyPr>
          <a:lstStyle/>
          <a:p>
            <a:pPr algn="just">
              <a:defRPr/>
            </a:pPr>
            <a:r>
              <a:rPr lang="en-US" altLang="ko-KR" sz="1050" b="1" u="sng" dirty="0">
                <a:solidFill>
                  <a:srgbClr val="002060"/>
                </a:solidFill>
                <a:latin typeface="Trebuchet MS" panose="020B0603020202020204" pitchFamily="34" charset="0"/>
                <a:ea typeface="맑은 고딕" panose="020B0503020000020004" pitchFamily="34" charset="-127"/>
                <a:cs typeface="Arial" pitchFamily="34" charset="0"/>
              </a:rPr>
              <a:t>OUTLOOK</a:t>
            </a:r>
            <a:r>
              <a:rPr lang="en-US" altLang="ko-KR" sz="1050" b="1" dirty="0">
                <a:solidFill>
                  <a:srgbClr val="002060"/>
                </a:solidFill>
                <a:latin typeface="Trebuchet MS" panose="020B0603020202020204" pitchFamily="34" charset="0"/>
                <a:ea typeface="맑은 고딕" panose="020B0503020000020004" pitchFamily="34" charset="-127"/>
                <a:cs typeface="Arial" pitchFamily="34" charset="0"/>
              </a:rPr>
              <a:t>:</a:t>
            </a:r>
            <a:r>
              <a:rPr lang="en-GB" altLang="ko-KR" sz="1100" b="1" dirty="0">
                <a:solidFill>
                  <a:srgbClr val="002060"/>
                </a:solidFill>
                <a:latin typeface="Trebuchet MS"/>
                <a:ea typeface="맑은 고딕"/>
                <a:cs typeface="Arial"/>
              </a:rPr>
              <a:t> </a:t>
            </a:r>
            <a:r>
              <a:rPr lang="en-GB" altLang="ko-KR" sz="1100" dirty="0">
                <a:solidFill>
                  <a:srgbClr val="002060"/>
                </a:solidFill>
                <a:latin typeface="Trebuchet MS"/>
                <a:ea typeface="맑은 고딕"/>
                <a:cs typeface="Arial"/>
              </a:rPr>
              <a:t>Following</a:t>
            </a:r>
            <a:r>
              <a:rPr lang="en-GB" sz="1100" dirty="0">
                <a:solidFill>
                  <a:srgbClr val="002060"/>
                </a:solidFill>
                <a:latin typeface="Trebuchet MS"/>
                <a:ea typeface="맑은 고딕"/>
                <a:cs typeface="Arial"/>
              </a:rPr>
              <a:t> the CPI rebasing exercise, we expect inflation to decline near term, supported by naira stability and lower energy prices. Future data under the revised CPI should clarify inflation trends.</a:t>
            </a:r>
            <a:r>
              <a:rPr lang="en-GB" sz="1100" dirty="0"/>
              <a:t> T</a:t>
            </a:r>
            <a:r>
              <a:rPr lang="en-GB" sz="1100" dirty="0">
                <a:solidFill>
                  <a:srgbClr val="002060"/>
                </a:solidFill>
                <a:latin typeface="Trebuchet MS"/>
                <a:ea typeface="맑은 고딕"/>
                <a:cs typeface="Arial"/>
              </a:rPr>
              <a:t>he MPR is currently at 27.5% and is expected to remain unchanged until the next MPC meeting in May, barring any policy adjustments. Economic growth is projected to improve, driven by both oil and non-oil sectors. GDP rebasing and the expanded CPI basket (740 to 960 items) will provide a clearer outlook. The exchange rate is expected to stabilize as the CBN enhances market interventions like EFEM and the new FX code.</a:t>
            </a:r>
          </a:p>
          <a:p>
            <a:pPr>
              <a:defRPr/>
            </a:pPr>
            <a:endParaRPr lang="en-GB" sz="1050" kern="100" dirty="0">
              <a:effectLst/>
              <a:latin typeface="Trebuchet MS" panose="020B0603020202020204" pitchFamily="34" charset="0"/>
              <a:ea typeface="Aptos" panose="020B0004020202020204" pitchFamily="34" charset="0"/>
              <a:cs typeface="Times New Roman" panose="02020603050405020304" pitchFamily="18" charset="0"/>
            </a:endParaRPr>
          </a:p>
          <a:p>
            <a:pPr algn="just">
              <a:defRPr/>
            </a:pPr>
            <a:endParaRPr lang="en-GB" altLang="ko-KR" sz="1050" dirty="0">
              <a:solidFill>
                <a:srgbClr val="002060"/>
              </a:solidFill>
              <a:latin typeface="Trebuchet MS" panose="020B0603020202020204" pitchFamily="34" charset="0"/>
              <a:ea typeface="맑은 고딕" panose="020B0503020000020004" pitchFamily="34" charset="-127"/>
              <a:cs typeface="Arial" pitchFamily="34" charset="0"/>
            </a:endParaRPr>
          </a:p>
        </p:txBody>
      </p:sp>
    </p:spTree>
    <p:extLst>
      <p:ext uri="{BB962C8B-B14F-4D97-AF65-F5344CB8AC3E}">
        <p14:creationId xmlns:p14="http://schemas.microsoft.com/office/powerpoint/2010/main" val="149537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3F735A9-D420-D9DC-A691-E5E627F7AA70}"/>
              </a:ext>
            </a:extLst>
          </p:cNvPr>
          <p:cNvGraphicFramePr>
            <a:graphicFrameLocks/>
          </p:cNvGraphicFramePr>
          <p:nvPr/>
        </p:nvGraphicFramePr>
        <p:xfrm>
          <a:off x="519124" y="1219197"/>
          <a:ext cx="4451461" cy="220980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9BB7FEFB-3400-CE49-9405-5E81E209DA19}"/>
              </a:ext>
            </a:extLst>
          </p:cNvPr>
          <p:cNvGraphicFramePr>
            <a:graphicFrameLocks/>
          </p:cNvGraphicFramePr>
          <p:nvPr/>
        </p:nvGraphicFramePr>
        <p:xfrm>
          <a:off x="5507950" y="1219197"/>
          <a:ext cx="6164926" cy="226464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5D301BB2-1B57-AB5F-56F3-F80A982D030A}"/>
              </a:ext>
            </a:extLst>
          </p:cNvPr>
          <p:cNvGraphicFramePr/>
          <p:nvPr/>
        </p:nvGraphicFramePr>
        <p:xfrm>
          <a:off x="519125" y="3787455"/>
          <a:ext cx="4603860" cy="2451098"/>
        </p:xfrm>
        <a:graphic>
          <a:graphicData uri="http://schemas.openxmlformats.org/drawingml/2006/chart">
            <c:chart xmlns:c="http://schemas.openxmlformats.org/drawingml/2006/chart" xmlns:r="http://schemas.openxmlformats.org/officeDocument/2006/relationships" r:id="rId4"/>
          </a:graphicData>
        </a:graphic>
      </p:graphicFrame>
      <p:pic>
        <p:nvPicPr>
          <p:cNvPr id="9" name="Picture 8" descr="A screen shot of a graph">
            <a:extLst>
              <a:ext uri="{FF2B5EF4-FFF2-40B4-BE49-F238E27FC236}">
                <a16:creationId xmlns:a16="http://schemas.microsoft.com/office/drawing/2014/main" id="{04042E52-7420-0B1D-20E7-E39AD44F66E4}"/>
              </a:ext>
            </a:extLst>
          </p:cNvPr>
          <p:cNvPicPr>
            <a:picLocks noChangeAspect="1"/>
          </p:cNvPicPr>
          <p:nvPr/>
        </p:nvPicPr>
        <p:blipFill>
          <a:blip r:embed="rId5"/>
          <a:stretch>
            <a:fillRect/>
          </a:stretch>
        </p:blipFill>
        <p:spPr>
          <a:xfrm>
            <a:off x="5546948" y="3596818"/>
            <a:ext cx="6164926" cy="3032252"/>
          </a:xfrm>
          <a:prstGeom prst="rect">
            <a:avLst/>
          </a:prstGeom>
        </p:spPr>
      </p:pic>
      <p:sp>
        <p:nvSpPr>
          <p:cNvPr id="11" name="TextBox 10">
            <a:extLst>
              <a:ext uri="{FF2B5EF4-FFF2-40B4-BE49-F238E27FC236}">
                <a16:creationId xmlns:a16="http://schemas.microsoft.com/office/drawing/2014/main" id="{221D38D8-CD67-EC35-2D5A-7EB494F6ED97}"/>
              </a:ext>
            </a:extLst>
          </p:cNvPr>
          <p:cNvSpPr txBox="1"/>
          <p:nvPr/>
        </p:nvSpPr>
        <p:spPr>
          <a:xfrm>
            <a:off x="133046" y="35169"/>
            <a:ext cx="10251440" cy="584775"/>
          </a:xfrm>
          <a:prstGeom prst="rect">
            <a:avLst/>
          </a:prstGeom>
          <a:noFill/>
        </p:spPr>
        <p:txBody>
          <a:bodyPr wrap="square">
            <a:spAutoFit/>
          </a:bodyPr>
          <a:lstStyle/>
          <a:p>
            <a:pPr>
              <a:defRPr/>
            </a:pPr>
            <a:r>
              <a:rPr kumimoji="0" lang="en-US" sz="3200" b="1" i="0" u="none" strike="noStrike" kern="1200" cap="none" spc="0" normalizeH="0" baseline="0" noProof="0" dirty="0">
                <a:ln>
                  <a:noFill/>
                </a:ln>
                <a:solidFill>
                  <a:srgbClr val="002060"/>
                </a:solidFill>
                <a:effectLst/>
                <a:uLnTx/>
                <a:uFillTx/>
                <a:latin typeface="Amasis MT Pro" panose="02040504050005020304" pitchFamily="18" charset="0"/>
              </a:rPr>
              <a:t>Monthly Fund Manager’s Report – February </a:t>
            </a:r>
            <a:r>
              <a:rPr lang="en-US" sz="3200" b="1" dirty="0">
                <a:solidFill>
                  <a:srgbClr val="002060"/>
                </a:solidFill>
                <a:latin typeface="Amasis MT Pro" panose="02040504050005020304" pitchFamily="18" charset="0"/>
              </a:rPr>
              <a:t> 2025</a:t>
            </a:r>
            <a:endParaRPr kumimoji="0" lang="en-NG" sz="3200" b="1" i="0" u="none" strike="noStrike" kern="1200" cap="none" spc="0" normalizeH="0" baseline="0" noProof="0" dirty="0">
              <a:ln>
                <a:noFill/>
              </a:ln>
              <a:solidFill>
                <a:srgbClr val="002060"/>
              </a:solidFill>
              <a:effectLst/>
              <a:uLnTx/>
              <a:uFillTx/>
              <a:latin typeface="Amasis MT Pro" panose="02040504050005020304" pitchFamily="18" charset="0"/>
            </a:endParaRPr>
          </a:p>
        </p:txBody>
      </p:sp>
      <p:sp>
        <p:nvSpPr>
          <p:cNvPr id="12" name="TextBox 11">
            <a:extLst>
              <a:ext uri="{FF2B5EF4-FFF2-40B4-BE49-F238E27FC236}">
                <a16:creationId xmlns:a16="http://schemas.microsoft.com/office/drawing/2014/main" id="{A8D42C74-337E-B85E-7F71-4CD0FA3EC30E}"/>
              </a:ext>
            </a:extLst>
          </p:cNvPr>
          <p:cNvSpPr txBox="1"/>
          <p:nvPr/>
        </p:nvSpPr>
        <p:spPr>
          <a:xfrm>
            <a:off x="133046" y="6398238"/>
            <a:ext cx="6155870" cy="230832"/>
          </a:xfrm>
          <a:prstGeom prst="rect">
            <a:avLst/>
          </a:prstGeom>
          <a:noFill/>
        </p:spPr>
        <p:txBody>
          <a:bodyPr wrap="square">
            <a:spAutoFit/>
          </a:bodyPr>
          <a:lstStyle/>
          <a:p>
            <a:r>
              <a:rPr lang="en-US" sz="900" i="1" dirty="0">
                <a:solidFill>
                  <a:srgbClr val="002060"/>
                </a:solidFill>
                <a:latin typeface="Trebuchet MS" panose="020B0603020202020204" pitchFamily="34" charset="0"/>
                <a:ea typeface="맑은 고딕" panose="020B0503020000020004" pitchFamily="34" charset="-127"/>
                <a:cs typeface="Arial" pitchFamily="34" charset="0"/>
              </a:rPr>
              <a:t>Source: NGX, CBN, PAC Research</a:t>
            </a:r>
            <a:endParaRPr lang="en-US" sz="900" i="1" dirty="0"/>
          </a:p>
        </p:txBody>
      </p:sp>
      <p:sp>
        <p:nvSpPr>
          <p:cNvPr id="2" name="TextBox 1">
            <a:extLst>
              <a:ext uri="{FF2B5EF4-FFF2-40B4-BE49-F238E27FC236}">
                <a16:creationId xmlns:a16="http://schemas.microsoft.com/office/drawing/2014/main" id="{0F0C1939-1CA4-C4C9-9410-FAE571917623}"/>
              </a:ext>
            </a:extLst>
          </p:cNvPr>
          <p:cNvSpPr txBox="1"/>
          <p:nvPr/>
        </p:nvSpPr>
        <p:spPr>
          <a:xfrm>
            <a:off x="129805" y="564060"/>
            <a:ext cx="6557850" cy="461665"/>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Amasis MT Pro Medium"/>
              </a:rPr>
              <a:t>February </a:t>
            </a:r>
            <a:r>
              <a:rPr lang="en-US" sz="2400" b="1" dirty="0">
                <a:solidFill>
                  <a:srgbClr val="002060"/>
                </a:solidFill>
                <a:latin typeface="Amasis MT Pro Medium"/>
              </a:rPr>
              <a:t>2025</a:t>
            </a:r>
            <a:r>
              <a:rPr kumimoji="0" lang="en-US" sz="2400" b="1" i="0" u="none" strike="noStrike" kern="1200" cap="none" spc="0" normalizeH="0" baseline="0" noProof="0" dirty="0">
                <a:ln>
                  <a:noFill/>
                </a:ln>
                <a:solidFill>
                  <a:srgbClr val="002060"/>
                </a:solidFill>
                <a:effectLst/>
                <a:uLnTx/>
                <a:uFillTx/>
                <a:latin typeface="Amasis MT Pro Medium"/>
              </a:rPr>
              <a:t> Market &amp; Economic </a:t>
            </a:r>
            <a:r>
              <a:rPr lang="en-US" sz="2400" b="1" dirty="0">
                <a:solidFill>
                  <a:srgbClr val="002060"/>
                </a:solidFill>
                <a:latin typeface="Amasis MT Pro Medium"/>
              </a:rPr>
              <a:t>Data</a:t>
            </a:r>
            <a:endParaRPr lang="en-NG" sz="2400" b="1" i="0" u="none" strike="noStrike" kern="1200" cap="none" spc="0" normalizeH="0" baseline="0" noProof="0" dirty="0">
              <a:ln>
                <a:noFill/>
              </a:ln>
              <a:solidFill>
                <a:srgbClr val="002060"/>
              </a:solidFill>
              <a:effectLst/>
              <a:uLnTx/>
              <a:uFillTx/>
              <a:latin typeface="Amasis MT Pro Medium"/>
            </a:endParaRPr>
          </a:p>
        </p:txBody>
      </p:sp>
      <p:cxnSp>
        <p:nvCxnSpPr>
          <p:cNvPr id="3" name="Straight Connector 2">
            <a:extLst>
              <a:ext uri="{FF2B5EF4-FFF2-40B4-BE49-F238E27FC236}">
                <a16:creationId xmlns:a16="http://schemas.microsoft.com/office/drawing/2014/main" id="{BB867588-C6D3-5300-EF3D-9FB0939AEE8B}"/>
              </a:ext>
            </a:extLst>
          </p:cNvPr>
          <p:cNvCxnSpPr>
            <a:cxnSpLocks/>
          </p:cNvCxnSpPr>
          <p:nvPr/>
        </p:nvCxnSpPr>
        <p:spPr>
          <a:xfrm>
            <a:off x="20663" y="582805"/>
            <a:ext cx="12171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10D99E3-8D3B-AF9D-C0B1-FEAF31E68428}"/>
              </a:ext>
            </a:extLst>
          </p:cNvPr>
          <p:cNvCxnSpPr>
            <a:cxnSpLocks/>
          </p:cNvCxnSpPr>
          <p:nvPr/>
        </p:nvCxnSpPr>
        <p:spPr>
          <a:xfrm>
            <a:off x="5277317" y="1025725"/>
            <a:ext cx="0" cy="548792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00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ABB70C5-135F-48BA-ACD4-52C804D2E79C}"/>
              </a:ext>
            </a:extLst>
          </p:cNvPr>
          <p:cNvGrpSpPr/>
          <p:nvPr/>
        </p:nvGrpSpPr>
        <p:grpSpPr>
          <a:xfrm>
            <a:off x="5979610" y="1659834"/>
            <a:ext cx="1501733" cy="4715073"/>
            <a:chOff x="5769258" y="1320011"/>
            <a:chExt cx="1726861" cy="4817742"/>
          </a:xfrm>
        </p:grpSpPr>
        <p:grpSp>
          <p:nvGrpSpPr>
            <p:cNvPr id="4" name="Group 3">
              <a:extLst>
                <a:ext uri="{FF2B5EF4-FFF2-40B4-BE49-F238E27FC236}">
                  <a16:creationId xmlns:a16="http://schemas.microsoft.com/office/drawing/2014/main" id="{FD6DA5AC-4275-4752-B3FC-5D0517992327}"/>
                </a:ext>
              </a:extLst>
            </p:cNvPr>
            <p:cNvGrpSpPr/>
            <p:nvPr/>
          </p:nvGrpSpPr>
          <p:grpSpPr>
            <a:xfrm>
              <a:off x="5769258" y="1320011"/>
              <a:ext cx="1607033" cy="4817742"/>
              <a:chOff x="3850310" y="1776627"/>
              <a:chExt cx="1289518" cy="4225084"/>
            </a:xfrm>
            <a:solidFill>
              <a:schemeClr val="bg1"/>
            </a:solidFill>
          </p:grpSpPr>
          <p:sp>
            <p:nvSpPr>
              <p:cNvPr id="5" name="Hexagon 4">
                <a:extLst>
                  <a:ext uri="{FF2B5EF4-FFF2-40B4-BE49-F238E27FC236}">
                    <a16:creationId xmlns:a16="http://schemas.microsoft.com/office/drawing/2014/main" id="{62BEF92C-07EA-49D1-B0A8-4BC9E7ED3F48}"/>
                  </a:ext>
                </a:extLst>
              </p:cNvPr>
              <p:cNvSpPr/>
              <p:nvPr/>
            </p:nvSpPr>
            <p:spPr>
              <a:xfrm rot="5400000">
                <a:off x="4231727" y="4278982"/>
                <a:ext cx="975367" cy="840835"/>
              </a:xfrm>
              <a:prstGeom prst="hexagon">
                <a:avLst/>
              </a:prstGeom>
              <a:grp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sp>
            <p:nvSpPr>
              <p:cNvPr id="6" name="Hexagon 5">
                <a:extLst>
                  <a:ext uri="{FF2B5EF4-FFF2-40B4-BE49-F238E27FC236}">
                    <a16:creationId xmlns:a16="http://schemas.microsoft.com/office/drawing/2014/main" id="{18BE235D-3D7A-4926-AA71-A1DA7F4EBF7A}"/>
                  </a:ext>
                </a:extLst>
              </p:cNvPr>
              <p:cNvSpPr/>
              <p:nvPr/>
            </p:nvSpPr>
            <p:spPr>
              <a:xfrm rot="5400000">
                <a:off x="4231727" y="2649728"/>
                <a:ext cx="975367" cy="840835"/>
              </a:xfrm>
              <a:prstGeom prst="hexagon">
                <a:avLst/>
              </a:prstGeom>
              <a:grp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sp>
            <p:nvSpPr>
              <p:cNvPr id="7" name="Hexagon 6">
                <a:extLst>
                  <a:ext uri="{FF2B5EF4-FFF2-40B4-BE49-F238E27FC236}">
                    <a16:creationId xmlns:a16="http://schemas.microsoft.com/office/drawing/2014/main" id="{8934C0CD-D658-4366-80D9-99C0F3AD3DB0}"/>
                  </a:ext>
                </a:extLst>
              </p:cNvPr>
              <p:cNvSpPr/>
              <p:nvPr/>
            </p:nvSpPr>
            <p:spPr>
              <a:xfrm rot="5400000">
                <a:off x="3783044" y="3473147"/>
                <a:ext cx="975367" cy="840835"/>
              </a:xfrm>
              <a:prstGeom prst="hexagon">
                <a:avLst/>
              </a:prstGeom>
              <a:grp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sp>
            <p:nvSpPr>
              <p:cNvPr id="8" name="Hexagon 7">
                <a:extLst>
                  <a:ext uri="{FF2B5EF4-FFF2-40B4-BE49-F238E27FC236}">
                    <a16:creationId xmlns:a16="http://schemas.microsoft.com/office/drawing/2014/main" id="{AAFF90D5-D09D-4EFA-B266-65EAB94D77F8}"/>
                  </a:ext>
                </a:extLst>
              </p:cNvPr>
              <p:cNvSpPr/>
              <p:nvPr/>
            </p:nvSpPr>
            <p:spPr>
              <a:xfrm rot="5400000">
                <a:off x="3783044" y="1843893"/>
                <a:ext cx="975367" cy="840835"/>
              </a:xfrm>
              <a:prstGeom prst="hexagon">
                <a:avLst/>
              </a:prstGeom>
              <a:grp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sp>
            <p:nvSpPr>
              <p:cNvPr id="9" name="Hexagon 8">
                <a:extLst>
                  <a:ext uri="{FF2B5EF4-FFF2-40B4-BE49-F238E27FC236}">
                    <a16:creationId xmlns:a16="http://schemas.microsoft.com/office/drawing/2014/main" id="{BF731484-83AC-4F49-9C44-DA4047028300}"/>
                  </a:ext>
                </a:extLst>
              </p:cNvPr>
              <p:cNvSpPr/>
              <p:nvPr/>
            </p:nvSpPr>
            <p:spPr>
              <a:xfrm rot="5400000">
                <a:off x="3783044" y="5093610"/>
                <a:ext cx="975367" cy="840835"/>
              </a:xfrm>
              <a:prstGeom prst="hexagon">
                <a:avLst/>
              </a:prstGeom>
              <a:grp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2800" b="0" i="0" u="none" strike="noStrike" kern="1200" cap="none" spc="0" normalizeH="0" baseline="0" noProof="0">
                  <a:ln>
                    <a:noFill/>
                  </a:ln>
                  <a:solidFill>
                    <a:srgbClr val="002060"/>
                  </a:solidFill>
                  <a:effectLst/>
                  <a:uLnTx/>
                  <a:uFillTx/>
                  <a:latin typeface="Calibri" panose="020F0502020204030204"/>
                  <a:ea typeface="맑은 고딕" panose="020B0503020000020004" pitchFamily="34" charset="-127"/>
                  <a:cs typeface="+mn-cs"/>
                </a:endParaRPr>
              </a:p>
            </p:txBody>
          </p:sp>
        </p:grpSp>
        <p:pic>
          <p:nvPicPr>
            <p:cNvPr id="26" name="Picture 8">
              <a:extLst>
                <a:ext uri="{FF2B5EF4-FFF2-40B4-BE49-F238E27FC236}">
                  <a16:creationId xmlns:a16="http://schemas.microsoft.com/office/drawing/2014/main" id="{9793A6E7-2F1C-453F-AB4C-58FF1FA037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8295" y="5468667"/>
              <a:ext cx="958836" cy="3172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7" name="Picture 4" descr="Your Money: There are certain risks to government bonds themselves |  Passionate In Marketing">
              <a:extLst>
                <a:ext uri="{FF2B5EF4-FFF2-40B4-BE49-F238E27FC236}">
                  <a16:creationId xmlns:a16="http://schemas.microsoft.com/office/drawing/2014/main" id="{1433C746-8402-4863-805A-7A1EADFD24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86521">
              <a:off x="6236442" y="2301869"/>
              <a:ext cx="1259677" cy="985231"/>
            </a:xfrm>
            <a:prstGeom prst="hexagon">
              <a:avLst>
                <a:gd name="adj" fmla="val 36768"/>
                <a:gd name="vf" fmla="val 115470"/>
              </a:avLst>
            </a:prstGeom>
            <a:ln>
              <a:no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grpSp>
      <p:cxnSp>
        <p:nvCxnSpPr>
          <p:cNvPr id="33" name="Straight Connector 32">
            <a:extLst>
              <a:ext uri="{FF2B5EF4-FFF2-40B4-BE49-F238E27FC236}">
                <a16:creationId xmlns:a16="http://schemas.microsoft.com/office/drawing/2014/main" id="{C29691B7-446A-4950-89A4-0614411FC2B7}"/>
              </a:ext>
            </a:extLst>
          </p:cNvPr>
          <p:cNvCxnSpPr>
            <a:cxnSpLocks/>
          </p:cNvCxnSpPr>
          <p:nvPr/>
        </p:nvCxnSpPr>
        <p:spPr>
          <a:xfrm>
            <a:off x="11360" y="589598"/>
            <a:ext cx="12171337"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063DE9F-FF5C-4022-8970-E86F86BB99B7}"/>
              </a:ext>
            </a:extLst>
          </p:cNvPr>
          <p:cNvSpPr txBox="1"/>
          <p:nvPr/>
        </p:nvSpPr>
        <p:spPr>
          <a:xfrm>
            <a:off x="625075" y="-19573"/>
            <a:ext cx="10094856" cy="584775"/>
          </a:xfrm>
          <a:prstGeom prst="rect">
            <a:avLst/>
          </a:prstGeom>
          <a:noFill/>
        </p:spPr>
        <p:txBody>
          <a:bodyPr wrap="square" lIns="91440" tIns="45720" rIns="91440" bIns="45720" rtlCol="0" anchor="t">
            <a:spAutoFit/>
          </a:bodyPr>
          <a:lstStyle/>
          <a:p>
            <a:pPr>
              <a:defRPr/>
            </a:pPr>
            <a:r>
              <a:rPr kumimoji="0" lang="en-US" sz="3200" b="1" i="0" u="none" strike="noStrike" kern="1200" cap="none" spc="0" normalizeH="0" baseline="0" noProof="0" dirty="0">
                <a:ln>
                  <a:noFill/>
                </a:ln>
                <a:solidFill>
                  <a:srgbClr val="002060"/>
                </a:solidFill>
                <a:effectLst/>
                <a:uLnTx/>
                <a:uFillTx/>
                <a:latin typeface="Amasis MT Pro Medium"/>
              </a:rPr>
              <a:t>Monthly Fund Manager’s Report – February</a:t>
            </a:r>
            <a:r>
              <a:rPr lang="en-US" sz="3200" b="1" dirty="0">
                <a:solidFill>
                  <a:srgbClr val="002060"/>
                </a:solidFill>
                <a:latin typeface="Amasis MT Pro Medium"/>
              </a:rPr>
              <a:t>  2025</a:t>
            </a:r>
            <a:endParaRPr kumimoji="0" lang="en-NG" sz="3200" b="1" i="0" u="none" strike="noStrike" kern="1200" cap="none" spc="0" normalizeH="0" baseline="0" noProof="0" dirty="0">
              <a:ln>
                <a:noFill/>
              </a:ln>
              <a:solidFill>
                <a:srgbClr val="002060"/>
              </a:solidFill>
              <a:effectLst/>
              <a:uLnTx/>
              <a:uFillTx/>
              <a:latin typeface="Amasis MT Pro Medium"/>
            </a:endParaRPr>
          </a:p>
        </p:txBody>
      </p:sp>
      <p:grpSp>
        <p:nvGrpSpPr>
          <p:cNvPr id="3" name="Group 2">
            <a:extLst>
              <a:ext uri="{FF2B5EF4-FFF2-40B4-BE49-F238E27FC236}">
                <a16:creationId xmlns:a16="http://schemas.microsoft.com/office/drawing/2014/main" id="{AA031207-F9A9-4878-9A2F-563536D36BA1}"/>
              </a:ext>
            </a:extLst>
          </p:cNvPr>
          <p:cNvGrpSpPr/>
          <p:nvPr/>
        </p:nvGrpSpPr>
        <p:grpSpPr>
          <a:xfrm>
            <a:off x="7484638" y="860535"/>
            <a:ext cx="4520469" cy="3721703"/>
            <a:chOff x="7348324" y="1140016"/>
            <a:chExt cx="4520469" cy="3280972"/>
          </a:xfrm>
        </p:grpSpPr>
        <p:sp>
          <p:nvSpPr>
            <p:cNvPr id="17" name="TextBox 16">
              <a:extLst>
                <a:ext uri="{FF2B5EF4-FFF2-40B4-BE49-F238E27FC236}">
                  <a16:creationId xmlns:a16="http://schemas.microsoft.com/office/drawing/2014/main" id="{F1951F7E-5E3E-40E3-B7C6-50837C5799C6}"/>
                </a:ext>
              </a:extLst>
            </p:cNvPr>
            <p:cNvSpPr txBox="1"/>
            <p:nvPr/>
          </p:nvSpPr>
          <p:spPr>
            <a:xfrm>
              <a:off x="7348324" y="1504200"/>
              <a:ext cx="4520469" cy="2916788"/>
            </a:xfrm>
            <a:prstGeom prst="rect">
              <a:avLst/>
            </a:prstGeom>
            <a:noFill/>
            <a:ln w="19050">
              <a:solidFill>
                <a:srgbClr val="002060"/>
              </a:solidFill>
            </a:ln>
          </p:spPr>
          <p:txBody>
            <a:bodyPr wrap="square" rtlCol="0">
              <a:spAutoFit/>
            </a:bodyPr>
            <a:lstStyle/>
            <a:p>
              <a:pPr algn="just">
                <a:defRPr/>
              </a:pPr>
              <a:r>
                <a:rPr lang="en-US" altLang="ko-KR" sz="1100" b="1" dirty="0">
                  <a:solidFill>
                    <a:srgbClr val="002060"/>
                  </a:solidFill>
                  <a:latin typeface="Trebuchet MS" panose="020B0603020202020204" pitchFamily="34" charset="0"/>
                  <a:ea typeface="맑은 고딕" panose="020B0503020000020004" pitchFamily="34" charset="-127"/>
                  <a:cs typeface="Arial" pitchFamily="34" charset="0"/>
                </a:rPr>
                <a:t>BONDS: </a:t>
              </a:r>
              <a:r>
                <a:rPr lang="en-GB" sz="1100" dirty="0">
                  <a:solidFill>
                    <a:srgbClr val="002060"/>
                  </a:solidFill>
                  <a:latin typeface="Trebuchet MS" panose="020B0603020202020204" pitchFamily="34" charset="0"/>
                  <a:cs typeface="Arial" pitchFamily="34" charset="0"/>
                </a:rPr>
                <a:t>In the secondary bond market, the average yield on FGN Bonds declined by 215bps, closing at 18.47% in February, compared to 20.63% in January 2025. By the end of the month, the yields on the 2-year, 4-year, 8-year, and 25-year bonds stood at 19.37% (-157bps), 19.13% (-247bps), 18.79% (-335bps), and 17.27% (-56bps), respectively.</a:t>
              </a:r>
            </a:p>
            <a:p>
              <a:pPr algn="just">
                <a:defRPr/>
              </a:pPr>
              <a:endParaRPr lang="en-US" altLang="ko-KR" sz="1100" b="1" dirty="0">
                <a:solidFill>
                  <a:srgbClr val="FF0000"/>
                </a:solidFill>
                <a:latin typeface="Trebuchet MS" panose="020B0603020202020204" pitchFamily="34" charset="0"/>
                <a:ea typeface="맑은 고딕" panose="020B0503020000020004" pitchFamily="34" charset="-127"/>
                <a:cs typeface="Arial" pitchFamily="34" charset="0"/>
              </a:endParaRPr>
            </a:p>
            <a:p>
              <a:pPr algn="just">
                <a:defRPr/>
              </a:pPr>
              <a:r>
                <a:rPr lang="en-US" altLang="ko-KR" sz="1100" b="1" dirty="0">
                  <a:solidFill>
                    <a:srgbClr val="002060"/>
                  </a:solidFill>
                  <a:latin typeface="Trebuchet MS" panose="020B0603020202020204" pitchFamily="34" charset="0"/>
                  <a:ea typeface="맑은 고딕" panose="020B0503020000020004" pitchFamily="34" charset="-127"/>
                  <a:cs typeface="Arial" pitchFamily="34" charset="0"/>
                </a:rPr>
                <a:t>TREASURY BILLS:</a:t>
              </a:r>
              <a:r>
                <a:rPr lang="en-GB" sz="1100" dirty="0">
                  <a:solidFill>
                    <a:srgbClr val="002060"/>
                  </a:solidFill>
                  <a:latin typeface="Trebuchet MS" panose="020B0603020202020204" pitchFamily="34" charset="0"/>
                  <a:ea typeface="맑은 고딕" panose="020B0503020000020004" pitchFamily="34" charset="-127"/>
                  <a:cs typeface="Arial" pitchFamily="34" charset="0"/>
                </a:rPr>
                <a:t>The average yield in the secondary market for T-bills declined by 334bps m/m to 19.85% from 23.19%, reflecting sustained bullish sentiment in February, in line with our expectations. The yields on the 91-day (-299bps), 180-day (-250bps), and 360-day (-555bps) bills also declined over the period.</a:t>
              </a:r>
            </a:p>
            <a:p>
              <a:pPr algn="just">
                <a:defRPr/>
              </a:pPr>
              <a:endParaRPr lang="en-US" altLang="ko-KR" sz="1100" dirty="0">
                <a:solidFill>
                  <a:srgbClr val="002060"/>
                </a:solidFill>
                <a:latin typeface="Trebuchet MS" panose="020B0603020202020204" pitchFamily="34" charset="0"/>
                <a:cs typeface="Arial" pitchFamily="34" charset="0"/>
              </a:endParaRPr>
            </a:p>
            <a:p>
              <a:pPr algn="just">
                <a:defRPr/>
              </a:pPr>
              <a:r>
                <a:rPr lang="en-US" altLang="ko-KR" sz="1100" b="1" dirty="0">
                  <a:solidFill>
                    <a:srgbClr val="002060"/>
                  </a:solidFill>
                  <a:latin typeface="Trebuchet MS" panose="020B0603020202020204" pitchFamily="34" charset="0"/>
                  <a:ea typeface="맑은 고딕" panose="020B0503020000020004" pitchFamily="34" charset="-127"/>
                  <a:cs typeface="Arial" pitchFamily="34" charset="0"/>
                </a:rPr>
                <a:t>OUTLOOK: </a:t>
              </a:r>
              <a:r>
                <a:rPr lang="en-GB" sz="1100" dirty="0">
                  <a:solidFill>
                    <a:srgbClr val="002060"/>
                  </a:solidFill>
                  <a:latin typeface="Trebuchet MS" panose="020B0603020202020204" pitchFamily="34" charset="0"/>
                  <a:ea typeface="맑은 고딕" panose="020B0503020000020004" pitchFamily="34" charset="-127"/>
                  <a:cs typeface="Arial" pitchFamily="34" charset="0"/>
                </a:rPr>
                <a:t>We anticipate sustained strong demand for debt instruments as market participants seek to take advantage of attractive yields in both primary auctions and the secondary market. Investors are likely to lock in higher rates ahead of a potential decline, driven by expectations of easing inflation and stable interest rates. </a:t>
              </a:r>
              <a:endParaRPr lang="en-US" altLang="ko-KR" sz="1100" dirty="0">
                <a:solidFill>
                  <a:srgbClr val="002060"/>
                </a:solidFill>
                <a:latin typeface="Trebuchet MS" panose="020B0603020202020204" pitchFamily="34" charset="0"/>
                <a:ea typeface="맑은 고딕" panose="020B0503020000020004" pitchFamily="34" charset="-127"/>
                <a:cs typeface="Arial" pitchFamily="34" charset="0"/>
              </a:endParaRPr>
            </a:p>
          </p:txBody>
        </p:sp>
        <p:sp>
          <p:nvSpPr>
            <p:cNvPr id="2" name="TextBox 1">
              <a:extLst>
                <a:ext uri="{FF2B5EF4-FFF2-40B4-BE49-F238E27FC236}">
                  <a16:creationId xmlns:a16="http://schemas.microsoft.com/office/drawing/2014/main" id="{5C55276A-8831-4A85-AFB7-D4DAA2E6A444}"/>
                </a:ext>
              </a:extLst>
            </p:cNvPr>
            <p:cNvSpPr txBox="1"/>
            <p:nvPr/>
          </p:nvSpPr>
          <p:spPr>
            <a:xfrm>
              <a:off x="7348325" y="1140016"/>
              <a:ext cx="2621148" cy="338554"/>
            </a:xfrm>
            <a:prstGeom prst="rect">
              <a:avLst/>
            </a:prstGeom>
            <a:noFill/>
            <a:ln w="19050">
              <a:solidFill>
                <a:schemeClr val="accent5">
                  <a:lumMod val="50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ko-KR" sz="1600" b="1">
                  <a:solidFill>
                    <a:srgbClr val="002060"/>
                  </a:solidFill>
                  <a:latin typeface="Trebuchet MS" panose="020B0603020202020204" pitchFamily="34" charset="0"/>
                  <a:ea typeface="맑은 고딕" panose="020B0503020000020004" pitchFamily="34" charset="-127"/>
                  <a:cs typeface="Arial" pitchFamily="34" charset="0"/>
                </a:rPr>
                <a:t>DEBT</a:t>
              </a:r>
              <a:r>
                <a:rPr kumimoji="0" lang="en-US" altLang="ko-KR" sz="1600" b="1" i="0" u="none" strike="noStrike" kern="1200" cap="none" spc="0" normalizeH="0" baseline="0" noProof="0">
                  <a:ln>
                    <a:noFill/>
                  </a:ln>
                  <a:solidFill>
                    <a:srgbClr val="002060"/>
                  </a:solidFill>
                  <a:effectLst/>
                  <a:uLnTx/>
                  <a:uFillTx/>
                  <a:latin typeface="Trebuchet MS" panose="020B0603020202020204" pitchFamily="34" charset="0"/>
                  <a:ea typeface="맑은 고딕" panose="020B0503020000020004" pitchFamily="34" charset="-127"/>
                  <a:cs typeface="Arial" pitchFamily="34" charset="0"/>
                </a:rPr>
                <a:t> MARKET OVERVIEW</a:t>
              </a:r>
              <a:endParaRPr kumimoji="0" lang="en-NG"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DF53F693-A1A6-47BA-82C1-F762A35DC13D}"/>
              </a:ext>
            </a:extLst>
          </p:cNvPr>
          <p:cNvGrpSpPr/>
          <p:nvPr/>
        </p:nvGrpSpPr>
        <p:grpSpPr>
          <a:xfrm>
            <a:off x="166243" y="1150041"/>
            <a:ext cx="5750734" cy="3198616"/>
            <a:chOff x="190245" y="4487052"/>
            <a:chExt cx="5598766" cy="3198616"/>
          </a:xfrm>
        </p:grpSpPr>
        <p:sp>
          <p:nvSpPr>
            <p:cNvPr id="15" name="TextBox 14">
              <a:extLst>
                <a:ext uri="{FF2B5EF4-FFF2-40B4-BE49-F238E27FC236}">
                  <a16:creationId xmlns:a16="http://schemas.microsoft.com/office/drawing/2014/main" id="{22B2CD8C-C529-460F-A84C-815A544B4AB8}"/>
                </a:ext>
              </a:extLst>
            </p:cNvPr>
            <p:cNvSpPr txBox="1"/>
            <p:nvPr/>
          </p:nvSpPr>
          <p:spPr>
            <a:xfrm>
              <a:off x="190245" y="4884901"/>
              <a:ext cx="5598766" cy="2800767"/>
            </a:xfrm>
            <a:prstGeom prst="rect">
              <a:avLst/>
            </a:prstGeom>
            <a:noFill/>
            <a:ln w="19050">
              <a:solidFill>
                <a:srgbClr val="002060"/>
              </a:solidFill>
            </a:ln>
          </p:spPr>
          <p:txBody>
            <a:bodyPr wrap="square" lIns="91440" tIns="45720" rIns="91440" bIns="45720" rtlCol="0" anchor="t">
              <a:spAutoFit/>
            </a:bodyPr>
            <a:lstStyle/>
            <a:p>
              <a:r>
                <a:rPr lang="en-GB" sz="1100" dirty="0">
                  <a:solidFill>
                    <a:srgbClr val="002060"/>
                  </a:solidFill>
                  <a:latin typeface="Trebuchet MS" panose="020B0603020202020204" pitchFamily="34" charset="0"/>
                  <a:ea typeface="+mn-lt"/>
                  <a:cs typeface="+mn-lt"/>
                </a:rPr>
                <a:t>In February 2025, the equities market closed on a bullish note as the All-Share Index (ASI) and market capitalization rose by 3.18% and 3.83%, respectively, to close at 107,821.39 points and ₦67.19 trillion (vs. January 2025: 104,496.10 points and ₦64.71 trillion). The rally was largely driven by positive investor sentiment surrounding the release of FY’2024 financial statements of listed companies on the NGX. Consequently, the month-to-date and  year-to-date return of the index stood at 3.18% and 4.76% respectively.</a:t>
              </a:r>
            </a:p>
            <a:p>
              <a:r>
                <a:rPr lang="en-GB" sz="1100" dirty="0">
                  <a:solidFill>
                    <a:srgbClr val="002060"/>
                  </a:solidFill>
                  <a:latin typeface="Trebuchet MS" panose="020B0603020202020204" pitchFamily="34" charset="0"/>
                  <a:ea typeface="+mn-lt"/>
                  <a:cs typeface="+mn-lt"/>
                </a:rPr>
                <a:t>The top gainers for the month were SMURFIT (+65.00%), PZ (+53.91%), and UPDC (+53.48%). On the other hand, the top losers included UNIONDICON (-28.00%), EUNISELL (-27.30%), and LEARNAFRCA (-26.67%).</a:t>
              </a:r>
            </a:p>
            <a:p>
              <a:pPr marL="0" marR="0" lvl="0" indent="0" algn="just" defTabSz="457200" rtl="0" eaLnBrk="1" fontAlgn="auto" latinLnBrk="0" hangingPunct="1">
                <a:lnSpc>
                  <a:spcPct val="100000"/>
                </a:lnSpc>
                <a:spcBef>
                  <a:spcPts val="0"/>
                </a:spcBef>
                <a:spcAft>
                  <a:spcPts val="0"/>
                </a:spcAft>
                <a:buClrTx/>
                <a:buSzTx/>
                <a:buFontTx/>
                <a:buNone/>
                <a:tabLst/>
                <a:defRPr/>
              </a:pPr>
              <a:endParaRPr lang="en-US" altLang="ko-KR" sz="1100" b="1" dirty="0">
                <a:solidFill>
                  <a:srgbClr val="002060"/>
                </a:solidFill>
                <a:latin typeface="Trebuchet MS" panose="020B0603020202020204" pitchFamily="34" charset="0"/>
                <a:ea typeface="맑은 고딕" panose="020B0503020000020004" pitchFamily="34" charset="-127"/>
                <a:cs typeface="Arial" pitchFamily="34" charset="0"/>
              </a:endParaRPr>
            </a:p>
            <a:p>
              <a:pPr algn="just">
                <a:defRPr/>
              </a:pPr>
              <a:r>
                <a:rPr lang="en-US" altLang="ko-KR" sz="1100" b="1" u="sng" dirty="0">
                  <a:solidFill>
                    <a:srgbClr val="002060"/>
                  </a:solidFill>
                  <a:latin typeface="Trebuchet MS"/>
                  <a:ea typeface="맑은 고딕"/>
                  <a:cs typeface="Arial"/>
                </a:rPr>
                <a:t>OUTLOOK</a:t>
              </a:r>
              <a:r>
                <a:rPr lang="en-US" altLang="ko-KR" sz="1100" dirty="0">
                  <a:solidFill>
                    <a:srgbClr val="002060"/>
                  </a:solidFill>
                  <a:latin typeface="Trebuchet MS"/>
                  <a:ea typeface="맑은 고딕"/>
                  <a:cs typeface="Arial"/>
                </a:rPr>
                <a:t>: </a:t>
              </a:r>
              <a:r>
                <a:rPr lang="en-GB" sz="1100" dirty="0">
                  <a:solidFill>
                    <a:srgbClr val="002060"/>
                  </a:solidFill>
                  <a:latin typeface="Trebuchet MS" panose="020B0603020202020204" pitchFamily="34" charset="0"/>
                  <a:ea typeface="+mn-lt"/>
                  <a:cs typeface="+mn-lt"/>
                </a:rPr>
                <a:t>In March 2025, the Nigerian equity market will likely be influenced by corporate earnings releases, dividend declarations, and macroeconomic trends. Positive investor sentiment may persist, but profit-taking on high-performing stocks could trigger market corrections. Interest rates and inflation data will also play a key role in shaping market direction.</a:t>
              </a:r>
              <a:r>
                <a:rPr lang="en-US" altLang="ko-KR" sz="1100" dirty="0">
                  <a:solidFill>
                    <a:srgbClr val="002060"/>
                  </a:solidFill>
                  <a:latin typeface="Trebuchet MS" panose="020B0603020202020204" pitchFamily="34" charset="0"/>
                  <a:ea typeface="+mn-lt"/>
                  <a:cs typeface="+mn-lt"/>
                </a:rPr>
                <a:t> </a:t>
              </a:r>
              <a:endParaRPr lang="en-US" sz="1100" dirty="0">
                <a:solidFill>
                  <a:srgbClr val="002060"/>
                </a:solidFill>
                <a:latin typeface="Trebuchet MS" panose="020B0603020202020204" pitchFamily="34" charset="0"/>
                <a:ea typeface="+mn-lt"/>
                <a:cs typeface="+mn-lt"/>
              </a:endParaRPr>
            </a:p>
          </p:txBody>
        </p:sp>
        <p:sp>
          <p:nvSpPr>
            <p:cNvPr id="24" name="TextBox 23">
              <a:extLst>
                <a:ext uri="{FF2B5EF4-FFF2-40B4-BE49-F238E27FC236}">
                  <a16:creationId xmlns:a16="http://schemas.microsoft.com/office/drawing/2014/main" id="{866EE382-3171-443B-922F-7DC1BFCD0C40}"/>
                </a:ext>
              </a:extLst>
            </p:cNvPr>
            <p:cNvSpPr txBox="1"/>
            <p:nvPr/>
          </p:nvSpPr>
          <p:spPr>
            <a:xfrm>
              <a:off x="210349" y="4487052"/>
              <a:ext cx="3783962" cy="323165"/>
            </a:xfrm>
            <a:prstGeom prst="rect">
              <a:avLst/>
            </a:prstGeom>
            <a:noFill/>
            <a:ln w="19050">
              <a:solidFill>
                <a:schemeClr val="accent5">
                  <a:lumMod val="50000"/>
                </a:schemeClr>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a:ln>
                    <a:noFill/>
                  </a:ln>
                  <a:solidFill>
                    <a:srgbClr val="002060"/>
                  </a:solidFill>
                  <a:effectLst/>
                  <a:uLnTx/>
                  <a:uFillTx/>
                  <a:latin typeface="Trebuchet MS" panose="020B0603020202020204" pitchFamily="34" charset="0"/>
                  <a:ea typeface="맑은 고딕" panose="020B0503020000020004" pitchFamily="34" charset="-127"/>
                  <a:cs typeface="Arial" pitchFamily="34" charset="0"/>
                </a:rPr>
                <a:t>EQUITIES MARKET OVERVIEW</a:t>
              </a:r>
              <a:endParaRPr kumimoji="0" lang="en-NG" sz="15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36" name="Picture 2" descr="Forecast Png – Free PNG Images Vector, PSD, Clipart, Templates">
            <a:extLst>
              <a:ext uri="{FF2B5EF4-FFF2-40B4-BE49-F238E27FC236}">
                <a16:creationId xmlns:a16="http://schemas.microsoft.com/office/drawing/2014/main" id="{7C54177F-D709-464D-A5D2-075427AF9D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553" y="3656509"/>
            <a:ext cx="1049183" cy="6997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8594527-DF03-2760-DF09-30B575B288B8}"/>
              </a:ext>
            </a:extLst>
          </p:cNvPr>
          <p:cNvSpPr txBox="1"/>
          <p:nvPr/>
        </p:nvSpPr>
        <p:spPr>
          <a:xfrm>
            <a:off x="54985" y="607079"/>
            <a:ext cx="6557850" cy="461665"/>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2060"/>
                </a:solidFill>
                <a:effectLst/>
                <a:uLnTx/>
                <a:uFillTx/>
                <a:latin typeface="Amasis MT Pro Medium"/>
              </a:rPr>
              <a:t>February </a:t>
            </a:r>
            <a:r>
              <a:rPr lang="en-US" sz="2400" b="1" dirty="0">
                <a:solidFill>
                  <a:srgbClr val="002060"/>
                </a:solidFill>
                <a:latin typeface="Amasis MT Pro Medium"/>
              </a:rPr>
              <a:t>2025</a:t>
            </a:r>
            <a:r>
              <a:rPr kumimoji="0" lang="en-US" sz="2400" b="1" i="0" u="none" strike="noStrike" kern="1200" cap="none" spc="0" normalizeH="0" baseline="0" noProof="0" dirty="0">
                <a:ln>
                  <a:noFill/>
                </a:ln>
                <a:solidFill>
                  <a:srgbClr val="002060"/>
                </a:solidFill>
                <a:effectLst/>
                <a:uLnTx/>
                <a:uFillTx/>
                <a:latin typeface="Amasis MT Pro Medium"/>
              </a:rPr>
              <a:t> Market &amp; Economic Review</a:t>
            </a:r>
            <a:endParaRPr kumimoji="0" lang="en-NG" sz="2400" b="1" i="0" u="none" strike="noStrike" kern="1200" cap="none" spc="0" normalizeH="0" baseline="0" noProof="0" dirty="0">
              <a:ln>
                <a:noFill/>
              </a:ln>
              <a:solidFill>
                <a:srgbClr val="002060"/>
              </a:solidFill>
              <a:effectLst/>
              <a:uLnTx/>
              <a:uFillTx/>
              <a:latin typeface="Amasis MT Pro Medium"/>
            </a:endParaRPr>
          </a:p>
        </p:txBody>
      </p:sp>
      <p:sp>
        <p:nvSpPr>
          <p:cNvPr id="13" name="Slide Number Placeholder 12">
            <a:extLst>
              <a:ext uri="{FF2B5EF4-FFF2-40B4-BE49-F238E27FC236}">
                <a16:creationId xmlns:a16="http://schemas.microsoft.com/office/drawing/2014/main" id="{BA46C547-B41B-77B5-B170-C696B11810D3}"/>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0" name="Picture 8">
            <a:extLst>
              <a:ext uri="{FF2B5EF4-FFF2-40B4-BE49-F238E27FC236}">
                <a16:creationId xmlns:a16="http://schemas.microsoft.com/office/drawing/2014/main" id="{81E118C5-DA4E-43D6-F4E6-EFBC1374A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553" y="2061209"/>
            <a:ext cx="833834" cy="31047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1" name="Picture 4" descr="Your Money: There are certain risks to government bonds themselves |  Passionate In Marketing">
            <a:extLst>
              <a:ext uri="{FF2B5EF4-FFF2-40B4-BE49-F238E27FC236}">
                <a16:creationId xmlns:a16="http://schemas.microsoft.com/office/drawing/2014/main" id="{72E25C8A-3C7A-EB67-A904-27D6C3E77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686521">
            <a:off x="6355659" y="4439445"/>
            <a:ext cx="1095455" cy="964235"/>
          </a:xfrm>
          <a:prstGeom prst="hexagon">
            <a:avLst>
              <a:gd name="adj" fmla="val 36768"/>
              <a:gd name="vf" fmla="val 115470"/>
            </a:avLst>
          </a:prstGeom>
          <a:ln>
            <a:noFill/>
          </a:ln>
          <a:effectLst>
            <a:outerShdw blurRad="190500" algn="tl" rotWithShape="0">
              <a:srgbClr val="000000">
                <a:alpha val="70000"/>
              </a:srgbClr>
            </a:outerShdw>
            <a:softEdge rad="63500"/>
          </a:effectLst>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D3607F6C-B498-B337-7CAA-BCD5E712E906}"/>
              </a:ext>
            </a:extLst>
          </p:cNvPr>
          <p:cNvSpPr txBox="1"/>
          <p:nvPr/>
        </p:nvSpPr>
        <p:spPr>
          <a:xfrm>
            <a:off x="456965" y="6588699"/>
            <a:ext cx="6155870" cy="230832"/>
          </a:xfrm>
          <a:prstGeom prst="rect">
            <a:avLst/>
          </a:prstGeom>
          <a:noFill/>
        </p:spPr>
        <p:txBody>
          <a:bodyPr wrap="square">
            <a:spAutoFit/>
          </a:bodyPr>
          <a:lstStyle/>
          <a:p>
            <a:r>
              <a:rPr lang="en-US" sz="900" i="1">
                <a:solidFill>
                  <a:srgbClr val="002060"/>
                </a:solidFill>
                <a:latin typeface="Trebuchet MS" panose="020B0603020202020204" pitchFamily="34" charset="0"/>
                <a:ea typeface="맑은 고딕" panose="020B0503020000020004" pitchFamily="34" charset="-127"/>
                <a:cs typeface="Arial" pitchFamily="34" charset="0"/>
              </a:rPr>
              <a:t>Source: NGX, PAC Research</a:t>
            </a:r>
            <a:endParaRPr lang="en-US" sz="900" i="1"/>
          </a:p>
        </p:txBody>
      </p:sp>
      <p:sp>
        <p:nvSpPr>
          <p:cNvPr id="25" name="TextBox 24">
            <a:extLst>
              <a:ext uri="{FF2B5EF4-FFF2-40B4-BE49-F238E27FC236}">
                <a16:creationId xmlns:a16="http://schemas.microsoft.com/office/drawing/2014/main" id="{3A53049A-260E-24C8-65E4-DBB3F133995C}"/>
              </a:ext>
            </a:extLst>
          </p:cNvPr>
          <p:cNvSpPr txBox="1"/>
          <p:nvPr/>
        </p:nvSpPr>
        <p:spPr>
          <a:xfrm>
            <a:off x="7458292" y="6612778"/>
            <a:ext cx="6155870" cy="230832"/>
          </a:xfrm>
          <a:prstGeom prst="rect">
            <a:avLst/>
          </a:prstGeom>
          <a:noFill/>
        </p:spPr>
        <p:txBody>
          <a:bodyPr wrap="square">
            <a:spAutoFit/>
          </a:bodyPr>
          <a:lstStyle/>
          <a:p>
            <a:r>
              <a:rPr lang="en-US" sz="900" i="1">
                <a:solidFill>
                  <a:srgbClr val="002060"/>
                </a:solidFill>
                <a:latin typeface="Trebuchet MS" panose="020B0603020202020204" pitchFamily="34" charset="0"/>
                <a:ea typeface="맑은 고딕" panose="020B0503020000020004" pitchFamily="34" charset="-127"/>
                <a:cs typeface="Arial" pitchFamily="34" charset="0"/>
              </a:rPr>
              <a:t>Source: Bloomberg, PAC Research</a:t>
            </a:r>
            <a:endParaRPr lang="en-US" sz="900" i="1"/>
          </a:p>
        </p:txBody>
      </p:sp>
      <p:graphicFrame>
        <p:nvGraphicFramePr>
          <p:cNvPr id="12" name="Chart 11">
            <a:extLst>
              <a:ext uri="{FF2B5EF4-FFF2-40B4-BE49-F238E27FC236}">
                <a16:creationId xmlns:a16="http://schemas.microsoft.com/office/drawing/2014/main" id="{001411EC-051E-842E-7305-AB9494EACF0F}"/>
              </a:ext>
            </a:extLst>
          </p:cNvPr>
          <p:cNvGraphicFramePr>
            <a:graphicFrameLocks/>
          </p:cNvGraphicFramePr>
          <p:nvPr/>
        </p:nvGraphicFramePr>
        <p:xfrm>
          <a:off x="523782" y="4389151"/>
          <a:ext cx="4723557" cy="219954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967590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1F1833-58F8-4102-9E3E-2E23B7B154F9}"/>
              </a:ext>
            </a:extLst>
          </p:cNvPr>
          <p:cNvSpPr txBox="1"/>
          <p:nvPr/>
        </p:nvSpPr>
        <p:spPr>
          <a:xfrm>
            <a:off x="146153" y="535896"/>
            <a:ext cx="11950013" cy="738664"/>
          </a:xfrm>
          <a:prstGeom prst="rect">
            <a:avLst/>
          </a:prstGeom>
          <a:noFill/>
          <a:ln>
            <a:solidFill>
              <a:schemeClr val="accent1"/>
            </a:solidFill>
          </a:ln>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rPr>
              <a:t>The Fund seeks to ensure steady stream of income and capital preservation for investors with modest risk appetite who value liquidity and security of assets. The Fund will invest in low-risk short term Money Market securities such as Government securities, Bank Placement, Commercial Papers, and others which include Promissory notes.</a:t>
            </a:r>
            <a:endParaRPr kumimoji="0" lang="en-NG" sz="1400" b="0" i="0" u="none" strike="noStrike" kern="1200" cap="none" spc="0" normalizeH="0" baseline="0" noProof="0" dirty="0">
              <a:ln>
                <a:noFill/>
              </a:ln>
              <a:solidFill>
                <a:prstClr val="black"/>
              </a:solidFill>
              <a:effectLst/>
              <a:uLnTx/>
              <a:uFillTx/>
              <a:latin typeface="Trebuchet MS" panose="020B0603020202020204" pitchFamily="34" charset="0"/>
              <a:ea typeface="+mn-ea"/>
              <a:cs typeface="+mn-cs"/>
            </a:endParaRPr>
          </a:p>
        </p:txBody>
      </p:sp>
      <p:sp>
        <p:nvSpPr>
          <p:cNvPr id="7" name="TextBox 6">
            <a:extLst>
              <a:ext uri="{FF2B5EF4-FFF2-40B4-BE49-F238E27FC236}">
                <a16:creationId xmlns:a16="http://schemas.microsoft.com/office/drawing/2014/main" id="{B5C7AF14-6083-41C9-BEBF-EF53C10D0EF0}"/>
              </a:ext>
            </a:extLst>
          </p:cNvPr>
          <p:cNvSpPr txBox="1"/>
          <p:nvPr/>
        </p:nvSpPr>
        <p:spPr>
          <a:xfrm>
            <a:off x="146153" y="89930"/>
            <a:ext cx="9466477"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PACAM MONEY MARKET FUND </a:t>
            </a:r>
            <a:r>
              <a:rPr kumimoji="0" lang="en-US"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a:t>
            </a:r>
            <a:r>
              <a:rPr lang="en-US" b="1" dirty="0">
                <a:solidFill>
                  <a:srgbClr val="FF0000"/>
                </a:solidFill>
                <a:latin typeface="Trebuchet MS" panose="020B0603020202020204" pitchFamily="34" charset="0"/>
              </a:rPr>
              <a:t>                                                   </a:t>
            </a:r>
            <a:r>
              <a:rPr lang="en-US" b="1" dirty="0">
                <a:solidFill>
                  <a:srgbClr val="002060"/>
                </a:solidFill>
                <a:latin typeface="Trebuchet MS" panose="020B0603020202020204" pitchFamily="34" charset="0"/>
              </a:rPr>
              <a:t>29</a:t>
            </a:r>
            <a:r>
              <a:rPr kumimoji="0" lang="en-US"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Febriuary-2025</a:t>
            </a:r>
            <a:endParaRPr kumimoji="0" lang="en-NG"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endParaRPr>
          </a:p>
        </p:txBody>
      </p:sp>
      <p:graphicFrame>
        <p:nvGraphicFramePr>
          <p:cNvPr id="10" name="Table 9">
            <a:extLst>
              <a:ext uri="{FF2B5EF4-FFF2-40B4-BE49-F238E27FC236}">
                <a16:creationId xmlns:a16="http://schemas.microsoft.com/office/drawing/2014/main" id="{418A7647-E71D-4C4C-B867-A3AE00C67437}"/>
              </a:ext>
            </a:extLst>
          </p:cNvPr>
          <p:cNvGraphicFramePr>
            <a:graphicFrameLocks noGrp="1"/>
          </p:cNvGraphicFramePr>
          <p:nvPr>
            <p:extLst>
              <p:ext uri="{D42A27DB-BD31-4B8C-83A1-F6EECF244321}">
                <p14:modId xmlns:p14="http://schemas.microsoft.com/office/powerpoint/2010/main" val="2741759708"/>
              </p:ext>
            </p:extLst>
          </p:nvPr>
        </p:nvGraphicFramePr>
        <p:xfrm>
          <a:off x="146154" y="4250755"/>
          <a:ext cx="3922925" cy="1330536"/>
        </p:xfrm>
        <a:graphic>
          <a:graphicData uri="http://schemas.openxmlformats.org/drawingml/2006/table">
            <a:tbl>
              <a:tblPr/>
              <a:tblGrid>
                <a:gridCol w="1625496">
                  <a:extLst>
                    <a:ext uri="{9D8B030D-6E8A-4147-A177-3AD203B41FA5}">
                      <a16:colId xmlns:a16="http://schemas.microsoft.com/office/drawing/2014/main" val="4113184471"/>
                    </a:ext>
                  </a:extLst>
                </a:gridCol>
                <a:gridCol w="2297429">
                  <a:extLst>
                    <a:ext uri="{9D8B030D-6E8A-4147-A177-3AD203B41FA5}">
                      <a16:colId xmlns:a16="http://schemas.microsoft.com/office/drawing/2014/main" val="4194120359"/>
                    </a:ext>
                  </a:extLst>
                </a:gridCol>
              </a:tblGrid>
              <a:tr h="221756">
                <a:tc gridSpan="2">
                  <a:txBody>
                    <a:bodyPr/>
                    <a:lstStyle/>
                    <a:p>
                      <a:pPr marL="0" algn="l" defTabSz="914400" rtl="0" eaLnBrk="1" fontAlgn="b" latinLnBrk="0" hangingPunct="1">
                        <a:tabLst/>
                      </a:pPr>
                      <a:r>
                        <a:rPr lang="en-US" sz="1100" b="1" i="0" u="none" strike="noStrike" kern="1200">
                          <a:solidFill>
                            <a:schemeClr val="bg1"/>
                          </a:solidFill>
                          <a:effectLst/>
                          <a:latin typeface="Garamond" panose="02020404030301010803" pitchFamily="18" charset="0"/>
                          <a:ea typeface="+mn-ea"/>
                          <a:cs typeface="+mn-cs"/>
                        </a:rPr>
                        <a:t>INVESTMENT COMMITTEE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133A"/>
                    </a:solidFill>
                  </a:tcPr>
                </a:tc>
                <a:tc hMerge="1">
                  <a:txBody>
                    <a:bodyPr/>
                    <a:lstStyle/>
                    <a:p>
                      <a:endParaRPr lang="en-NG"/>
                    </a:p>
                  </a:txBody>
                  <a:tcPr/>
                </a:tc>
                <a:extLst>
                  <a:ext uri="{0D108BD9-81ED-4DB2-BD59-A6C34878D82A}">
                    <a16:rowId xmlns:a16="http://schemas.microsoft.com/office/drawing/2014/main" val="2205022207"/>
                  </a:ext>
                </a:extLst>
              </a:tr>
              <a:tr h="221756">
                <a:tc>
                  <a:txBody>
                    <a:bodyPr/>
                    <a:lstStyle/>
                    <a:p>
                      <a:pPr algn="l" fontAlgn="b"/>
                      <a:r>
                        <a:rPr lang="en-US" sz="1100" b="0" i="0" u="none" strike="noStrike">
                          <a:solidFill>
                            <a:srgbClr val="000000"/>
                          </a:solidFill>
                          <a:effectLst/>
                          <a:latin typeface="Garamond" panose="02020404030301010803" pitchFamily="18" charset="0"/>
                        </a:rPr>
                        <a:t>Mr. Sam Onukwue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Chairman</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8752190"/>
                  </a:ext>
                </a:extLst>
              </a:tr>
              <a:tr h="221756">
                <a:tc>
                  <a:txBody>
                    <a:bodyPr/>
                    <a:lstStyle/>
                    <a:p>
                      <a:pPr algn="l" fontAlgn="b"/>
                      <a:r>
                        <a:rPr lang="en-US" sz="1100" b="0" i="0" u="none" strike="noStrike">
                          <a:solidFill>
                            <a:srgbClr val="000000"/>
                          </a:solidFill>
                          <a:effectLst/>
                          <a:latin typeface="Garamond" panose="02020404030301010803" pitchFamily="18" charset="0"/>
                        </a:rPr>
                        <a:t>Mr. Sina Alimi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Member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434300248"/>
                  </a:ext>
                </a:extLst>
              </a:tr>
              <a:tr h="221756">
                <a:tc>
                  <a:txBody>
                    <a:bodyPr/>
                    <a:lstStyle/>
                    <a:p>
                      <a:pPr algn="l" fontAlgn="b"/>
                      <a:r>
                        <a:rPr lang="en-US" sz="1100" b="0" i="0" u="none" strike="noStrike">
                          <a:solidFill>
                            <a:srgbClr val="000000"/>
                          </a:solidFill>
                          <a:effectLst/>
                          <a:latin typeface="Garamond" panose="02020404030301010803" pitchFamily="18" charset="0"/>
                        </a:rPr>
                        <a:t>Mr. Bunkaya Gana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Trustee's Representative</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57823367"/>
                  </a:ext>
                </a:extLst>
              </a:tr>
              <a:tr h="221756">
                <a:tc>
                  <a:txBody>
                    <a:bodyPr/>
                    <a:lstStyle/>
                    <a:p>
                      <a:pPr algn="l" fontAlgn="b"/>
                      <a:r>
                        <a:rPr lang="en-US" sz="1100" b="0" i="0" u="none" strike="noStrike">
                          <a:solidFill>
                            <a:srgbClr val="000000"/>
                          </a:solidFill>
                          <a:effectLst/>
                          <a:latin typeface="Garamond" panose="02020404030301010803" pitchFamily="18" charset="0"/>
                        </a:rPr>
                        <a:t>Mr. Bamidele Ige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Fund Manager</a:t>
                      </a:r>
                    </a:p>
                  </a:txBody>
                  <a:tcPr marL="7620" marR="7620" marT="762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61228372"/>
                  </a:ext>
                </a:extLst>
              </a:tr>
              <a:tr h="221756">
                <a:tc>
                  <a:txBody>
                    <a:bodyPr/>
                    <a:lstStyle/>
                    <a:p>
                      <a:pPr algn="l" fontAlgn="b"/>
                      <a:r>
                        <a:rPr lang="en-US" sz="1100" b="0" i="0" u="none" strike="noStrike">
                          <a:solidFill>
                            <a:srgbClr val="000000"/>
                          </a:solidFill>
                          <a:effectLst/>
                          <a:latin typeface="Garamond" panose="02020404030301010803" pitchFamily="18" charset="0"/>
                        </a:rPr>
                        <a:t>Mrs Taiwo Sonola</a:t>
                      </a:r>
                    </a:p>
                  </a:txBody>
                  <a:tcPr marL="7620" marR="7620" marT="7620" marB="0" anchor="ctr">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Garamond" panose="02020404030301010803" pitchFamily="18" charset="0"/>
                        </a:rPr>
                        <a:t>Custodian </a:t>
                      </a:r>
                    </a:p>
                  </a:txBody>
                  <a:tcPr marL="7620" marR="7620" marT="7620" marB="0" anchor="ctr">
                    <a:lnL>
                      <a:noFill/>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60028857"/>
                  </a:ext>
                </a:extLst>
              </a:tr>
            </a:tbl>
          </a:graphicData>
        </a:graphic>
      </p:graphicFrame>
      <p:sp>
        <p:nvSpPr>
          <p:cNvPr id="13" name="TextBox 12">
            <a:extLst>
              <a:ext uri="{FF2B5EF4-FFF2-40B4-BE49-F238E27FC236}">
                <a16:creationId xmlns:a16="http://schemas.microsoft.com/office/drawing/2014/main" id="{016EADFC-2076-4063-914C-3F8F467C9879}"/>
              </a:ext>
            </a:extLst>
          </p:cNvPr>
          <p:cNvSpPr txBox="1"/>
          <p:nvPr/>
        </p:nvSpPr>
        <p:spPr>
          <a:xfrm>
            <a:off x="4149090" y="1365192"/>
            <a:ext cx="3312000" cy="3600986"/>
          </a:xfrm>
          <a:prstGeom prst="rect">
            <a:avLst/>
          </a:prstGeom>
          <a:noFill/>
          <a:ln>
            <a:solidFill>
              <a:schemeClr val="accent5">
                <a:lumMod val="50000"/>
              </a:schemeClr>
            </a:solidFill>
            <a:prstDash val="lgDash"/>
          </a:ln>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4472C4">
                    <a:lumMod val="50000"/>
                  </a:srgbClr>
                </a:solidFill>
                <a:effectLst/>
                <a:uLnTx/>
                <a:uFillTx/>
                <a:latin typeface="Trebuchet MS" panose="020B0603020202020204" pitchFamily="34" charset="0"/>
                <a:ea typeface="+mn-ea"/>
                <a:cs typeface="+mn-cs"/>
              </a:rPr>
              <a:t>PERFORMANCE REVIEW:</a:t>
            </a: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rPr>
              <a:t>The fund closed the month with a current yield of 19.57% (January : 20</a:t>
            </a:r>
            <a:r>
              <a:rPr lang="en-US" sz="1250" dirty="0">
                <a:solidFill>
                  <a:schemeClr val="tx1">
                    <a:lumMod val="95000"/>
                    <a:lumOff val="5000"/>
                  </a:schemeClr>
                </a:solidFill>
                <a:latin typeface="Trebuchet MS" panose="020B0603020202020204" pitchFamily="34" charset="0"/>
              </a:rPr>
              <a:t>.27</a:t>
            </a:r>
            <a:r>
              <a:rPr kumimoji="0" lang="en-US"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rPr>
              <a:t>%).</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lang="en-US" sz="1250" dirty="0">
                <a:solidFill>
                  <a:schemeClr val="tx1">
                    <a:lumMod val="95000"/>
                    <a:lumOff val="5000"/>
                  </a:schemeClr>
                </a:solidFill>
                <a:latin typeface="Trebuchet MS" panose="020B0603020202020204" pitchFamily="34" charset="0"/>
              </a:rPr>
              <a:t>The fund saw fluctuations in the pricing of its assets resulting in a dip in the bearish sentiments. This was mainly driven by liquidity strain in the system and reduced inflation rate due to debasing.</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rPr>
              <a:t>However, we anticipate a decline in the performance of the Money Market instruments in the </a:t>
            </a:r>
            <a:r>
              <a:rPr lang="en-US" sz="1250" dirty="0">
                <a:solidFill>
                  <a:schemeClr val="tx1">
                    <a:lumMod val="95000"/>
                    <a:lumOff val="5000"/>
                  </a:schemeClr>
                </a:solidFill>
                <a:latin typeface="Trebuchet MS" panose="020B0603020202020204" pitchFamily="34" charset="0"/>
              </a:rPr>
              <a:t>quarter 1</a:t>
            </a:r>
            <a:r>
              <a:rPr kumimoji="0" lang="en-US"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rPr>
              <a:t>, due to the rate of treasury bill and commercial paper issued during the period.</a:t>
            </a:r>
          </a:p>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endParaRPr>
          </a:p>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rPr>
              <a:t>The Fund Manager continues to hold strategic positions in order to capitalize on current trends while positioning in instruments with yields.</a:t>
            </a:r>
            <a:endParaRPr kumimoji="0" lang="en-NG" sz="1250" b="0" i="0" u="none" strike="noStrike" kern="1200" cap="none" spc="0" normalizeH="0" baseline="0" noProof="0" dirty="0">
              <a:ln>
                <a:noFill/>
              </a:ln>
              <a:solidFill>
                <a:schemeClr val="tx1">
                  <a:lumMod val="95000"/>
                  <a:lumOff val="5000"/>
                </a:schemeClr>
              </a:solidFill>
              <a:effectLst/>
              <a:uLnTx/>
              <a:uFillTx/>
              <a:latin typeface="Trebuchet MS" panose="020B0603020202020204" pitchFamily="34" charset="0"/>
              <a:ea typeface="+mn-ea"/>
              <a:cs typeface="+mn-cs"/>
            </a:endParaRPr>
          </a:p>
        </p:txBody>
      </p:sp>
      <p:graphicFrame>
        <p:nvGraphicFramePr>
          <p:cNvPr id="2" name="Table 1">
            <a:extLst>
              <a:ext uri="{FF2B5EF4-FFF2-40B4-BE49-F238E27FC236}">
                <a16:creationId xmlns:a16="http://schemas.microsoft.com/office/drawing/2014/main" id="{497D78E6-2A7C-3B8D-8B4D-CD0497C56E58}"/>
              </a:ext>
            </a:extLst>
          </p:cNvPr>
          <p:cNvGraphicFramePr>
            <a:graphicFrameLocks noGrp="1"/>
          </p:cNvGraphicFramePr>
          <p:nvPr>
            <p:extLst>
              <p:ext uri="{D42A27DB-BD31-4B8C-83A1-F6EECF244321}">
                <p14:modId xmlns:p14="http://schemas.microsoft.com/office/powerpoint/2010/main" val="981253250"/>
              </p:ext>
            </p:extLst>
          </p:nvPr>
        </p:nvGraphicFramePr>
        <p:xfrm>
          <a:off x="146153" y="1253386"/>
          <a:ext cx="3916995" cy="2996974"/>
        </p:xfrm>
        <a:graphic>
          <a:graphicData uri="http://schemas.openxmlformats.org/drawingml/2006/table">
            <a:tbl>
              <a:tblPr/>
              <a:tblGrid>
                <a:gridCol w="1531189">
                  <a:extLst>
                    <a:ext uri="{9D8B030D-6E8A-4147-A177-3AD203B41FA5}">
                      <a16:colId xmlns:a16="http://schemas.microsoft.com/office/drawing/2014/main" val="3642599307"/>
                    </a:ext>
                  </a:extLst>
                </a:gridCol>
                <a:gridCol w="2385806">
                  <a:extLst>
                    <a:ext uri="{9D8B030D-6E8A-4147-A177-3AD203B41FA5}">
                      <a16:colId xmlns:a16="http://schemas.microsoft.com/office/drawing/2014/main" val="945023482"/>
                    </a:ext>
                  </a:extLst>
                </a:gridCol>
              </a:tblGrid>
              <a:tr h="315207">
                <a:tc>
                  <a:txBody>
                    <a:bodyPr/>
                    <a:lstStyle/>
                    <a:p>
                      <a:pPr algn="l" fontAlgn="b"/>
                      <a:r>
                        <a:rPr lang="en-US" sz="1100" b="1" i="0" u="none" strike="noStrike">
                          <a:solidFill>
                            <a:srgbClr val="FFFFFF"/>
                          </a:solidFill>
                          <a:effectLst/>
                          <a:latin typeface="Garamond" panose="02020404030301010803" pitchFamily="18" charset="0"/>
                        </a:rPr>
                        <a:t>FUND INFORMATION</a:t>
                      </a:r>
                    </a:p>
                  </a:txBody>
                  <a:tcPr marL="6350" marR="6350" marT="635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l" fontAlgn="b"/>
                      <a:r>
                        <a:rPr lang="en-US" sz="1100" b="0" i="0" u="none" strike="noStrike">
                          <a:solidFill>
                            <a:srgbClr val="FFFFFF"/>
                          </a:solidFill>
                          <a:effectLst/>
                          <a:latin typeface="Garamond" panose="02020404030301010803" pitchFamily="18" charset="0"/>
                        </a:rPr>
                        <a:t> </a:t>
                      </a:r>
                    </a:p>
                  </a:txBody>
                  <a:tcPr marL="6350" marR="6350" marT="635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extLst>
                  <a:ext uri="{0D108BD9-81ED-4DB2-BD59-A6C34878D82A}">
                    <a16:rowId xmlns:a16="http://schemas.microsoft.com/office/drawing/2014/main" val="2986053542"/>
                  </a:ext>
                </a:extLst>
              </a:tr>
              <a:tr h="224500">
                <a:tc>
                  <a:txBody>
                    <a:bodyPr/>
                    <a:lstStyle/>
                    <a:p>
                      <a:pPr algn="l" fontAlgn="b"/>
                      <a:r>
                        <a:rPr lang="en-US" sz="1100" b="1" i="0" u="none" strike="noStrike">
                          <a:solidFill>
                            <a:srgbClr val="000000"/>
                          </a:solidFill>
                          <a:effectLst/>
                          <a:latin typeface="Garamond" panose="02020404030301010803" pitchFamily="18" charset="0"/>
                        </a:rPr>
                        <a:t>Fund type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Open-ended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864776128"/>
                  </a:ext>
                </a:extLst>
              </a:tr>
              <a:tr h="160533">
                <a:tc>
                  <a:txBody>
                    <a:bodyPr/>
                    <a:lstStyle/>
                    <a:p>
                      <a:pPr algn="l" fontAlgn="b"/>
                      <a:r>
                        <a:rPr lang="en-US" sz="1100" b="1" i="0" u="none" strike="noStrike">
                          <a:solidFill>
                            <a:srgbClr val="000000"/>
                          </a:solidFill>
                          <a:effectLst/>
                          <a:latin typeface="Garamond" panose="02020404030301010803" pitchFamily="18" charset="0"/>
                        </a:rPr>
                        <a:t>Category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Money Market Fund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16225341"/>
                  </a:ext>
                </a:extLst>
              </a:tr>
              <a:tr h="175324">
                <a:tc>
                  <a:txBody>
                    <a:bodyPr/>
                    <a:lstStyle/>
                    <a:p>
                      <a:pPr algn="l" fontAlgn="b"/>
                      <a:r>
                        <a:rPr lang="en-US" sz="1100" b="1" i="0" u="none" strike="noStrike">
                          <a:solidFill>
                            <a:srgbClr val="000000"/>
                          </a:solidFill>
                          <a:effectLst/>
                          <a:latin typeface="Garamond" panose="02020404030301010803" pitchFamily="18" charset="0"/>
                        </a:rPr>
                        <a:t>Risk profile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Low</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33405530"/>
                  </a:ext>
                </a:extLst>
              </a:tr>
              <a:tr h="160533">
                <a:tc>
                  <a:txBody>
                    <a:bodyPr/>
                    <a:lstStyle/>
                    <a:p>
                      <a:pPr algn="l" fontAlgn="b"/>
                      <a:r>
                        <a:rPr lang="en-US" sz="1100" b="1" i="0" u="none" strike="noStrike">
                          <a:solidFill>
                            <a:srgbClr val="000000"/>
                          </a:solidFill>
                          <a:effectLst/>
                          <a:latin typeface="Garamond" panose="02020404030301010803" pitchFamily="18" charset="0"/>
                        </a:rPr>
                        <a:t>Launch 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27-Jul-16</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84615294"/>
                  </a:ext>
                </a:extLst>
              </a:tr>
              <a:tr h="160533">
                <a:tc>
                  <a:txBody>
                    <a:bodyPr/>
                    <a:lstStyle/>
                    <a:p>
                      <a:pPr algn="l" fontAlgn="b"/>
                      <a:r>
                        <a:rPr lang="en-US" sz="1100" b="1" i="0" u="none" strike="noStrike">
                          <a:solidFill>
                            <a:srgbClr val="000000"/>
                          </a:solidFill>
                          <a:effectLst/>
                          <a:latin typeface="Garamond" panose="02020404030301010803" pitchFamily="18" charset="0"/>
                        </a:rPr>
                        <a:t>Fund Manager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PAC Asset Management Limited </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55613471"/>
                  </a:ext>
                </a:extLst>
              </a:tr>
              <a:tr h="160533">
                <a:tc>
                  <a:txBody>
                    <a:bodyPr/>
                    <a:lstStyle/>
                    <a:p>
                      <a:pPr algn="l" fontAlgn="t"/>
                      <a:r>
                        <a:rPr lang="en-US" sz="1100" b="1" i="0" u="none" strike="noStrike">
                          <a:solidFill>
                            <a:srgbClr val="000000"/>
                          </a:solidFill>
                          <a:effectLst/>
                          <a:latin typeface="Garamond" panose="02020404030301010803" pitchFamily="18" charset="0"/>
                        </a:rPr>
                        <a:t>Trustees</a:t>
                      </a:r>
                    </a:p>
                  </a:txBody>
                  <a:tcPr marL="6350" marR="6350" marT="6350" marB="0">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t"/>
                      <a:r>
                        <a:rPr lang="en-US" sz="1100" b="0" i="0" u="none" strike="noStrike">
                          <a:solidFill>
                            <a:srgbClr val="000000"/>
                          </a:solidFill>
                          <a:effectLst/>
                          <a:latin typeface="Garamond" panose="02020404030301010803" pitchFamily="18" charset="0"/>
                        </a:rPr>
                        <a:t>Greenwich Trustees  Limited</a:t>
                      </a:r>
                    </a:p>
                  </a:txBody>
                  <a:tcPr marL="6350" marR="6350" marT="6350" marB="0">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94287475"/>
                  </a:ext>
                </a:extLst>
              </a:tr>
              <a:tr h="160533">
                <a:tc>
                  <a:txBody>
                    <a:bodyPr/>
                    <a:lstStyle/>
                    <a:p>
                      <a:pPr algn="l" fontAlgn="b"/>
                      <a:r>
                        <a:rPr lang="en-US" sz="1100" b="1" i="0" u="none" strike="noStrike">
                          <a:solidFill>
                            <a:srgbClr val="000000"/>
                          </a:solidFill>
                          <a:effectLst/>
                          <a:latin typeface="Garamond" panose="02020404030301010803" pitchFamily="18" charset="0"/>
                        </a:rPr>
                        <a:t>Custodian </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UBA Global Investor Services</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411992998"/>
                  </a:ext>
                </a:extLst>
              </a:tr>
              <a:tr h="160533">
                <a:tc>
                  <a:txBody>
                    <a:bodyPr/>
                    <a:lstStyle/>
                    <a:p>
                      <a:pPr algn="l" fontAlgn="b"/>
                      <a:r>
                        <a:rPr lang="en-US" sz="1100" b="1" i="0" u="none" strike="noStrike">
                          <a:solidFill>
                            <a:srgbClr val="000000"/>
                          </a:solidFill>
                          <a:effectLst/>
                          <a:latin typeface="Garamond" panose="02020404030301010803" pitchFamily="18" charset="0"/>
                        </a:rPr>
                        <a:t>Auditors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rtl="0" fontAlgn="b"/>
                      <a:r>
                        <a:rPr lang="en-GB" sz="1100" b="0" i="0" u="none" strike="noStrike">
                          <a:solidFill>
                            <a:srgbClr val="000000"/>
                          </a:solidFill>
                          <a:effectLst/>
                          <a:latin typeface="Garamond" panose="02020404030301010803" pitchFamily="18" charset="0"/>
                        </a:rPr>
                        <a:t>Sam Oyemade &amp; Co (SOC Compliance)</a:t>
                      </a:r>
                    </a:p>
                  </a:txBody>
                  <a:tcPr marL="6350" marR="6350" marT="635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47444732"/>
                  </a:ext>
                </a:extLst>
              </a:tr>
              <a:tr h="160533">
                <a:tc>
                  <a:txBody>
                    <a:bodyPr/>
                    <a:lstStyle/>
                    <a:p>
                      <a:pPr algn="l" fontAlgn="b"/>
                      <a:r>
                        <a:rPr lang="en-US" sz="1100" b="1" i="0" u="none" strike="noStrike">
                          <a:solidFill>
                            <a:srgbClr val="000000"/>
                          </a:solidFill>
                          <a:effectLst/>
                          <a:latin typeface="Garamond" panose="02020404030301010803" pitchFamily="18" charset="0"/>
                        </a:rPr>
                        <a:t>Management Fee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1% of NAV</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285482883"/>
                  </a:ext>
                </a:extLst>
              </a:tr>
              <a:tr h="160533">
                <a:tc>
                  <a:txBody>
                    <a:bodyPr/>
                    <a:lstStyle/>
                    <a:p>
                      <a:pPr algn="l" fontAlgn="b"/>
                      <a:r>
                        <a:rPr lang="en-US" sz="1100" b="1" i="0" u="none" strike="noStrike">
                          <a:solidFill>
                            <a:srgbClr val="000000"/>
                          </a:solidFill>
                          <a:effectLst/>
                          <a:latin typeface="Garamond" panose="02020404030301010803" pitchFamily="18" charset="0"/>
                        </a:rPr>
                        <a:t>Benchmark</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91-day Nigerian Treasury Bill</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208311429"/>
                  </a:ext>
                </a:extLst>
              </a:tr>
              <a:tr h="160533">
                <a:tc>
                  <a:txBody>
                    <a:bodyPr/>
                    <a:lstStyle/>
                    <a:p>
                      <a:pPr algn="l" fontAlgn="b"/>
                      <a:r>
                        <a:rPr lang="en-US" sz="1100" b="1" i="0" u="none" strike="noStrike">
                          <a:solidFill>
                            <a:srgbClr val="000000"/>
                          </a:solidFill>
                          <a:effectLst/>
                          <a:latin typeface="Garamond" panose="02020404030301010803" pitchFamily="18" charset="0"/>
                        </a:rPr>
                        <a:t>Dividend Frequency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Quarterly</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2398648465"/>
                  </a:ext>
                </a:extLst>
              </a:tr>
              <a:tr h="315207">
                <a:tc>
                  <a:txBody>
                    <a:bodyPr/>
                    <a:lstStyle/>
                    <a:p>
                      <a:pPr algn="l" fontAlgn="b"/>
                      <a:r>
                        <a:rPr lang="en-US" sz="1100" b="1" i="0" u="none" strike="noStrike">
                          <a:solidFill>
                            <a:srgbClr val="000000"/>
                          </a:solidFill>
                          <a:effectLst/>
                          <a:latin typeface="Garamond" panose="02020404030301010803" pitchFamily="18" charset="0"/>
                        </a:rPr>
                        <a:t>5-year Annual Growth Rate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10.36%</a:t>
                      </a:r>
                    </a:p>
                  </a:txBody>
                  <a:tcPr marL="6350" marR="6350" marT="635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034809066"/>
                  </a:ext>
                </a:extLst>
              </a:tr>
              <a:tr h="160533">
                <a:tc>
                  <a:txBody>
                    <a:bodyPr/>
                    <a:lstStyle/>
                    <a:p>
                      <a:pPr algn="l" fontAlgn="b"/>
                      <a:r>
                        <a:rPr lang="en-US" sz="1100" b="1" i="0" u="none" strike="noStrike">
                          <a:solidFill>
                            <a:srgbClr val="000000"/>
                          </a:solidFill>
                          <a:effectLst/>
                          <a:latin typeface="Garamond" panose="02020404030301010803" pitchFamily="18" charset="0"/>
                        </a:rPr>
                        <a:t>Dealing Days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Monday - Friday</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999411577"/>
                  </a:ext>
                </a:extLst>
              </a:tr>
              <a:tr h="160533">
                <a:tc>
                  <a:txBody>
                    <a:bodyPr/>
                    <a:lstStyle/>
                    <a:p>
                      <a:pPr algn="l" fontAlgn="b"/>
                      <a:r>
                        <a:rPr lang="en-US" sz="1100" b="1" i="0" u="none" strike="noStrike">
                          <a:solidFill>
                            <a:srgbClr val="000000"/>
                          </a:solidFill>
                          <a:effectLst/>
                          <a:latin typeface="Garamond" panose="02020404030301010803" pitchFamily="18" charset="0"/>
                        </a:rPr>
                        <a:t>NAV per unit (NGN)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Garamond" panose="02020404030301010803" pitchFamily="18" charset="0"/>
                        </a:rPr>
                        <a:t>NGN 10.00</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88434953"/>
                  </a:ext>
                </a:extLst>
              </a:tr>
            </a:tbl>
          </a:graphicData>
        </a:graphic>
      </p:graphicFrame>
      <p:graphicFrame>
        <p:nvGraphicFramePr>
          <p:cNvPr id="11" name="Chart 10">
            <a:extLst>
              <a:ext uri="{FF2B5EF4-FFF2-40B4-BE49-F238E27FC236}">
                <a16:creationId xmlns:a16="http://schemas.microsoft.com/office/drawing/2014/main" id="{DA01746C-B90D-4967-8044-12D6CDB886E2}"/>
              </a:ext>
            </a:extLst>
          </p:cNvPr>
          <p:cNvGraphicFramePr>
            <a:graphicFrameLocks/>
          </p:cNvGraphicFramePr>
          <p:nvPr>
            <p:extLst>
              <p:ext uri="{D42A27DB-BD31-4B8C-83A1-F6EECF244321}">
                <p14:modId xmlns:p14="http://schemas.microsoft.com/office/powerpoint/2010/main" val="29333384"/>
              </p:ext>
            </p:extLst>
          </p:nvPr>
        </p:nvGraphicFramePr>
        <p:xfrm>
          <a:off x="7541101" y="1302105"/>
          <a:ext cx="4446018" cy="232277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4" name="Chart 13">
            <a:extLst>
              <a:ext uri="{FF2B5EF4-FFF2-40B4-BE49-F238E27FC236}">
                <a16:creationId xmlns:a16="http://schemas.microsoft.com/office/drawing/2014/main" id="{E8E84CAE-20A5-E5FF-9EFD-4F1B86C881E7}"/>
              </a:ext>
            </a:extLst>
          </p:cNvPr>
          <p:cNvGraphicFramePr>
            <a:graphicFrameLocks/>
          </p:cNvGraphicFramePr>
          <p:nvPr>
            <p:extLst>
              <p:ext uri="{D42A27DB-BD31-4B8C-83A1-F6EECF244321}">
                <p14:modId xmlns:p14="http://schemas.microsoft.com/office/powerpoint/2010/main" val="2649137984"/>
              </p:ext>
            </p:extLst>
          </p:nvPr>
        </p:nvGraphicFramePr>
        <p:xfrm>
          <a:off x="4149090" y="5145524"/>
          <a:ext cx="7838028" cy="152059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 name="Table 2">
            <a:extLst>
              <a:ext uri="{FF2B5EF4-FFF2-40B4-BE49-F238E27FC236}">
                <a16:creationId xmlns:a16="http://schemas.microsoft.com/office/drawing/2014/main" id="{3155E62E-1708-A9B0-69A1-96ADEA67E675}"/>
              </a:ext>
            </a:extLst>
          </p:cNvPr>
          <p:cNvGraphicFramePr>
            <a:graphicFrameLocks noGrp="1"/>
          </p:cNvGraphicFramePr>
          <p:nvPr>
            <p:extLst>
              <p:ext uri="{D42A27DB-BD31-4B8C-83A1-F6EECF244321}">
                <p14:modId xmlns:p14="http://schemas.microsoft.com/office/powerpoint/2010/main" val="4098141533"/>
              </p:ext>
            </p:extLst>
          </p:nvPr>
        </p:nvGraphicFramePr>
        <p:xfrm>
          <a:off x="146153" y="5682343"/>
          <a:ext cx="3916995" cy="983772"/>
        </p:xfrm>
        <a:graphic>
          <a:graphicData uri="http://schemas.openxmlformats.org/drawingml/2006/table">
            <a:tbl>
              <a:tblPr/>
              <a:tblGrid>
                <a:gridCol w="2163779">
                  <a:extLst>
                    <a:ext uri="{9D8B030D-6E8A-4147-A177-3AD203B41FA5}">
                      <a16:colId xmlns:a16="http://schemas.microsoft.com/office/drawing/2014/main" val="1544687753"/>
                    </a:ext>
                  </a:extLst>
                </a:gridCol>
                <a:gridCol w="832223">
                  <a:extLst>
                    <a:ext uri="{9D8B030D-6E8A-4147-A177-3AD203B41FA5}">
                      <a16:colId xmlns:a16="http://schemas.microsoft.com/office/drawing/2014/main" val="1484132832"/>
                    </a:ext>
                  </a:extLst>
                </a:gridCol>
                <a:gridCol w="920993">
                  <a:extLst>
                    <a:ext uri="{9D8B030D-6E8A-4147-A177-3AD203B41FA5}">
                      <a16:colId xmlns:a16="http://schemas.microsoft.com/office/drawing/2014/main" val="478651158"/>
                    </a:ext>
                  </a:extLst>
                </a:gridCol>
              </a:tblGrid>
              <a:tr h="250111">
                <a:tc>
                  <a:txBody>
                    <a:bodyPr/>
                    <a:lstStyle/>
                    <a:p>
                      <a:pPr algn="l" fontAlgn="b"/>
                      <a:r>
                        <a:rPr lang="en-US" sz="1100" b="1" i="0" u="none" strike="noStrike">
                          <a:solidFill>
                            <a:srgbClr val="FFFFFF"/>
                          </a:solidFill>
                          <a:effectLst/>
                          <a:latin typeface="Garamond" panose="02020404030301010803" pitchFamily="18" charset="0"/>
                        </a:rPr>
                        <a:t>FUND RETURNS</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l" fontAlgn="b"/>
                      <a:r>
                        <a:rPr lang="en-US" sz="1100" b="1" i="0" u="none" strike="noStrike">
                          <a:solidFill>
                            <a:srgbClr val="FFFFFF"/>
                          </a:solidFill>
                          <a:effectLst/>
                          <a:latin typeface="Garamond" panose="02020404030301010803" pitchFamily="18" charset="0"/>
                        </a:rPr>
                        <a:t> </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l" fontAlgn="b"/>
                      <a:r>
                        <a:rPr lang="en-US" sz="1100" b="1" i="0" u="none" strike="noStrike">
                          <a:solidFill>
                            <a:srgbClr val="FFFFFF"/>
                          </a:solidFill>
                          <a:effectLst/>
                          <a:latin typeface="Garamond" panose="02020404030301010803" pitchFamily="18" charset="0"/>
                        </a:rPr>
                        <a:t> </a:t>
                      </a:r>
                    </a:p>
                  </a:txBody>
                  <a:tcPr marL="6350" marR="6350" marT="635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extLst>
                  <a:ext uri="{0D108BD9-81ED-4DB2-BD59-A6C34878D82A}">
                    <a16:rowId xmlns:a16="http://schemas.microsoft.com/office/drawing/2014/main" val="2457124"/>
                  </a:ext>
                </a:extLst>
              </a:tr>
              <a:tr h="241775">
                <a:tc>
                  <a:txBody>
                    <a:bodyPr/>
                    <a:lstStyle/>
                    <a:p>
                      <a:pPr algn="l" fontAlgn="b"/>
                      <a:r>
                        <a:rPr lang="en-US" sz="1100" b="0" i="0" u="none" strike="noStrike">
                          <a:solidFill>
                            <a:srgbClr val="000000"/>
                          </a:solidFill>
                          <a:effectLst/>
                          <a:latin typeface="Garamond" panose="02020404030301010803" pitchFamily="18" charset="0"/>
                        </a:rPr>
                        <a:t> </a:t>
                      </a:r>
                    </a:p>
                  </a:txBody>
                  <a:tcPr marL="6350" marR="6350" marT="635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Garamond" panose="02020404030301010803" pitchFamily="18" charset="0"/>
                        </a:rPr>
                        <a:t>Jan-25</a:t>
                      </a:r>
                    </a:p>
                  </a:txBody>
                  <a:tcPr marL="6350" marR="6350" marT="6350" marB="0" anchor="b">
                    <a:lnL>
                      <a:noFill/>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1" i="0" u="none" strike="noStrike">
                          <a:solidFill>
                            <a:srgbClr val="000000"/>
                          </a:solidFill>
                          <a:effectLst/>
                          <a:latin typeface="Garamond" panose="02020404030301010803" pitchFamily="18" charset="0"/>
                        </a:rPr>
                        <a:t>Feb-25</a:t>
                      </a:r>
                    </a:p>
                  </a:txBody>
                  <a:tcPr marL="6350" marR="6350" marT="635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564119784"/>
                  </a:ext>
                </a:extLst>
              </a:tr>
              <a:tr h="241775">
                <a:tc>
                  <a:txBody>
                    <a:bodyPr/>
                    <a:lstStyle/>
                    <a:p>
                      <a:pPr algn="l" fontAlgn="b"/>
                      <a:r>
                        <a:rPr lang="en-US" sz="1100" b="0" i="0" u="none" strike="noStrike">
                          <a:solidFill>
                            <a:srgbClr val="000000"/>
                          </a:solidFill>
                          <a:effectLst/>
                          <a:latin typeface="Garamond" panose="02020404030301010803" pitchFamily="18" charset="0"/>
                        </a:rPr>
                        <a:t>Current Yield</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b"/>
                      <a:r>
                        <a:rPr lang="en-US" sz="1100" b="0" i="0" u="none" strike="noStrike">
                          <a:solidFill>
                            <a:srgbClr val="000000"/>
                          </a:solidFill>
                          <a:effectLst/>
                          <a:latin typeface="Garamond" panose="02020404030301010803" pitchFamily="18" charset="0"/>
                        </a:rPr>
                        <a:t>20.27%</a:t>
                      </a:r>
                    </a:p>
                  </a:txBody>
                  <a:tcPr marL="6350" marR="6350" marT="6350" marB="0" anchor="b">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FFFF"/>
                    </a:solidFill>
                  </a:tcPr>
                </a:tc>
                <a:tc>
                  <a:txBody>
                    <a:bodyPr/>
                    <a:lstStyle/>
                    <a:p>
                      <a:pPr algn="r" fontAlgn="b"/>
                      <a:r>
                        <a:rPr lang="en-US" sz="1100" b="0" i="0" u="none" strike="noStrike">
                          <a:solidFill>
                            <a:srgbClr val="000000"/>
                          </a:solidFill>
                          <a:effectLst/>
                          <a:latin typeface="Garamond" panose="02020404030301010803" pitchFamily="18" charset="0"/>
                        </a:rPr>
                        <a:t>19.57%</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757952720"/>
                  </a:ext>
                </a:extLst>
              </a:tr>
              <a:tr h="250111">
                <a:tc>
                  <a:txBody>
                    <a:bodyPr/>
                    <a:lstStyle/>
                    <a:p>
                      <a:pPr algn="l" fontAlgn="b"/>
                      <a:r>
                        <a:rPr lang="en-US" sz="1100" b="0" i="0" u="none" strike="noStrike">
                          <a:solidFill>
                            <a:srgbClr val="000000"/>
                          </a:solidFill>
                          <a:effectLst/>
                          <a:latin typeface="Garamond" panose="02020404030301010803" pitchFamily="18" charset="0"/>
                        </a:rPr>
                        <a:t>Inception to Date</a:t>
                      </a:r>
                    </a:p>
                  </a:txBody>
                  <a:tcPr marL="6350" marR="6350" marT="635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a:solidFill>
                            <a:srgbClr val="000000"/>
                          </a:solidFill>
                          <a:effectLst/>
                          <a:latin typeface="Garamond" panose="02020404030301010803" pitchFamily="18" charset="0"/>
                        </a:rPr>
                        <a:t>83.23%</a:t>
                      </a:r>
                    </a:p>
                  </a:txBody>
                  <a:tcPr marL="6350" marR="6350" marT="635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1100" b="0" i="0" u="none" strike="noStrike" dirty="0">
                          <a:solidFill>
                            <a:srgbClr val="000000"/>
                          </a:solidFill>
                          <a:effectLst/>
                          <a:latin typeface="Garamond" panose="02020404030301010803" pitchFamily="18" charset="0"/>
                        </a:rPr>
                        <a:t>84.95%</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55179690"/>
                  </a:ext>
                </a:extLst>
              </a:tr>
            </a:tbl>
          </a:graphicData>
        </a:graphic>
      </p:graphicFrame>
      <p:graphicFrame>
        <p:nvGraphicFramePr>
          <p:cNvPr id="6" name="Table 5">
            <a:extLst>
              <a:ext uri="{FF2B5EF4-FFF2-40B4-BE49-F238E27FC236}">
                <a16:creationId xmlns:a16="http://schemas.microsoft.com/office/drawing/2014/main" id="{82A39A4F-3DD0-1B54-EBCC-ABFCA771A9AC}"/>
              </a:ext>
            </a:extLst>
          </p:cNvPr>
          <p:cNvGraphicFramePr>
            <a:graphicFrameLocks noGrp="1"/>
          </p:cNvGraphicFramePr>
          <p:nvPr>
            <p:extLst>
              <p:ext uri="{D42A27DB-BD31-4B8C-83A1-F6EECF244321}">
                <p14:modId xmlns:p14="http://schemas.microsoft.com/office/powerpoint/2010/main" val="3414657749"/>
              </p:ext>
            </p:extLst>
          </p:nvPr>
        </p:nvGraphicFramePr>
        <p:xfrm>
          <a:off x="7562746" y="3785464"/>
          <a:ext cx="4483100" cy="1078230"/>
        </p:xfrm>
        <a:graphic>
          <a:graphicData uri="http://schemas.openxmlformats.org/drawingml/2006/table">
            <a:tbl>
              <a:tblPr/>
              <a:tblGrid>
                <a:gridCol w="2476500">
                  <a:extLst>
                    <a:ext uri="{9D8B030D-6E8A-4147-A177-3AD203B41FA5}">
                      <a16:colId xmlns:a16="http://schemas.microsoft.com/office/drawing/2014/main" val="509511788"/>
                    </a:ext>
                  </a:extLst>
                </a:gridCol>
                <a:gridCol w="952500">
                  <a:extLst>
                    <a:ext uri="{9D8B030D-6E8A-4147-A177-3AD203B41FA5}">
                      <a16:colId xmlns:a16="http://schemas.microsoft.com/office/drawing/2014/main" val="1754889804"/>
                    </a:ext>
                  </a:extLst>
                </a:gridCol>
                <a:gridCol w="1054100">
                  <a:extLst>
                    <a:ext uri="{9D8B030D-6E8A-4147-A177-3AD203B41FA5}">
                      <a16:colId xmlns:a16="http://schemas.microsoft.com/office/drawing/2014/main" val="653542770"/>
                    </a:ext>
                  </a:extLst>
                </a:gridCol>
              </a:tblGrid>
              <a:tr h="222250">
                <a:tc>
                  <a:txBody>
                    <a:bodyPr/>
                    <a:lstStyle/>
                    <a:p>
                      <a:pPr algn="l" fontAlgn="b"/>
                      <a:r>
                        <a:rPr lang="en-US" sz="1000" b="0" i="0" u="none" strike="noStrike">
                          <a:solidFill>
                            <a:srgbClr val="FFFFFF"/>
                          </a:solidFill>
                          <a:effectLst/>
                          <a:latin typeface="Garamond" panose="02020404030301010803" pitchFamily="18" charset="0"/>
                        </a:rPr>
                        <a:t>ASSET QUALITY (% TOTAL ASSETS)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F243E"/>
                    </a:solidFill>
                  </a:tcPr>
                </a:tc>
                <a:tc>
                  <a:txBody>
                    <a:bodyPr/>
                    <a:lstStyle/>
                    <a:p>
                      <a:pPr algn="r" fontAlgn="b"/>
                      <a:r>
                        <a:rPr lang="en-US" sz="1100" b="1" i="0" u="none" strike="noStrike">
                          <a:solidFill>
                            <a:srgbClr val="FFFFFF"/>
                          </a:solidFill>
                          <a:effectLst/>
                          <a:latin typeface="Garamond" panose="02020404030301010803" pitchFamily="18" charset="0"/>
                        </a:rPr>
                        <a:t>31-Jan-25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tc>
                  <a:txBody>
                    <a:bodyPr/>
                    <a:lstStyle/>
                    <a:p>
                      <a:pPr algn="r" fontAlgn="b"/>
                      <a:r>
                        <a:rPr lang="en-US" sz="1100" b="1" i="0" u="none" strike="noStrike">
                          <a:solidFill>
                            <a:srgbClr val="FFFFFF"/>
                          </a:solidFill>
                          <a:effectLst/>
                          <a:latin typeface="Garamond" panose="02020404030301010803" pitchFamily="18" charset="0"/>
                        </a:rPr>
                        <a:t>28-Feb-25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F243E"/>
                    </a:solidFill>
                  </a:tcPr>
                </a:tc>
                <a:extLst>
                  <a:ext uri="{0D108BD9-81ED-4DB2-BD59-A6C34878D82A}">
                    <a16:rowId xmlns:a16="http://schemas.microsoft.com/office/drawing/2014/main" val="3161481001"/>
                  </a:ext>
                </a:extLst>
              </a:tr>
              <a:tr h="266700">
                <a:tc>
                  <a:txBody>
                    <a:bodyPr/>
                    <a:lstStyle/>
                    <a:p>
                      <a:pPr algn="l" fontAlgn="b"/>
                      <a:r>
                        <a:rPr lang="en-US" sz="1100" b="0" i="0" u="none" strike="noStrike">
                          <a:solidFill>
                            <a:srgbClr val="000000"/>
                          </a:solidFill>
                          <a:effectLst/>
                          <a:latin typeface="Garamond" panose="02020404030301010803" pitchFamily="18" charset="0"/>
                        </a:rPr>
                        <a:t>Term Deposits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6.71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6.71 </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808584052"/>
                  </a:ext>
                </a:extLst>
              </a:tr>
              <a:tr h="190500">
                <a:tc>
                  <a:txBody>
                    <a:bodyPr/>
                    <a:lstStyle/>
                    <a:p>
                      <a:pPr algn="l" fontAlgn="b"/>
                      <a:r>
                        <a:rPr lang="en-US" sz="1100" b="0" i="0" u="none" strike="noStrike">
                          <a:solidFill>
                            <a:srgbClr val="000000"/>
                          </a:solidFill>
                          <a:effectLst/>
                          <a:latin typeface="Garamond" panose="02020404030301010803" pitchFamily="18" charset="0"/>
                        </a:rPr>
                        <a:t>Cash</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11.82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2.01 </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938152181"/>
                  </a:ext>
                </a:extLst>
              </a:tr>
              <a:tr h="208280">
                <a:tc>
                  <a:txBody>
                    <a:bodyPr/>
                    <a:lstStyle/>
                    <a:p>
                      <a:pPr algn="l" fontAlgn="b"/>
                      <a:r>
                        <a:rPr lang="en-US" sz="1100" b="0" i="0" u="none" strike="noStrike">
                          <a:solidFill>
                            <a:srgbClr val="000000"/>
                          </a:solidFill>
                          <a:effectLst/>
                          <a:latin typeface="Garamond" panose="02020404030301010803" pitchFamily="18" charset="0"/>
                        </a:rPr>
                        <a:t>Commercial Papers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29.95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24.68 </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76135967"/>
                  </a:ext>
                </a:extLst>
              </a:tr>
              <a:tr h="190500">
                <a:tc>
                  <a:txBody>
                    <a:bodyPr/>
                    <a:lstStyle/>
                    <a:p>
                      <a:pPr algn="l" fontAlgn="b"/>
                      <a:r>
                        <a:rPr lang="en-US" sz="1100" b="0" i="0" u="none" strike="noStrike">
                          <a:solidFill>
                            <a:srgbClr val="000000"/>
                          </a:solidFill>
                          <a:effectLst/>
                          <a:latin typeface="Garamond" panose="02020404030301010803" pitchFamily="18" charset="0"/>
                        </a:rPr>
                        <a:t>Treasury Bills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Garamond" panose="02020404030301010803" pitchFamily="18" charset="0"/>
                        </a:rPr>
                        <a:t>               51.53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Garamond" panose="02020404030301010803" pitchFamily="18" charset="0"/>
                        </a:rPr>
                        <a:t>                 66.60 </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91333415"/>
                  </a:ext>
                </a:extLst>
              </a:tr>
            </a:tbl>
          </a:graphicData>
        </a:graphic>
      </p:graphicFrame>
    </p:spTree>
    <p:extLst>
      <p:ext uri="{BB962C8B-B14F-4D97-AF65-F5344CB8AC3E}">
        <p14:creationId xmlns:p14="http://schemas.microsoft.com/office/powerpoint/2010/main" val="29085872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1F1833-58F8-4102-9E3E-2E23B7B154F9}"/>
              </a:ext>
            </a:extLst>
          </p:cNvPr>
          <p:cNvSpPr txBox="1"/>
          <p:nvPr/>
        </p:nvSpPr>
        <p:spPr>
          <a:xfrm>
            <a:off x="146152" y="509793"/>
            <a:ext cx="11962323" cy="738664"/>
          </a:xfrm>
          <a:prstGeom prst="rect">
            <a:avLst/>
          </a:prstGeom>
          <a:noFill/>
          <a:ln>
            <a:solidFill>
              <a:schemeClr val="accent1"/>
            </a:solidFill>
          </a:ln>
        </p:spPr>
        <p:txBody>
          <a:bodyPr wrap="square" rtlCol="0">
            <a:spAutoFit/>
          </a:bodyPr>
          <a:lstStyle/>
          <a:p>
            <a:pPr algn="just"/>
            <a:r>
              <a:rPr lang="en-US" sz="1400">
                <a:latin typeface="Trebuchet MS" panose="020B0603020202020204" pitchFamily="34" charset="0"/>
              </a:rPr>
              <a:t>The objective of the Fund is to generate a steady return on capital and assured liquidity for all classes of investors. The Fund’s investments will mostly be in long tenured debt instruments of the FGN, States and highly rated corporate institutions. The Fund may also invest its assets in money market securities such as Treasury Bills, Commercial papers, Bankers Acceptances and Certificate of Deposits with rated banks in Nigeria.</a:t>
            </a:r>
            <a:endParaRPr lang="en-NG" sz="1400">
              <a:latin typeface="Trebuchet MS" panose="020B0603020202020204" pitchFamily="34" charset="0"/>
            </a:endParaRPr>
          </a:p>
        </p:txBody>
      </p:sp>
      <p:sp>
        <p:nvSpPr>
          <p:cNvPr id="7" name="TextBox 6">
            <a:extLst>
              <a:ext uri="{FF2B5EF4-FFF2-40B4-BE49-F238E27FC236}">
                <a16:creationId xmlns:a16="http://schemas.microsoft.com/office/drawing/2014/main" id="{B5C7AF14-6083-41C9-BEBF-EF53C10D0EF0}"/>
              </a:ext>
            </a:extLst>
          </p:cNvPr>
          <p:cNvSpPr txBox="1"/>
          <p:nvPr/>
        </p:nvSpPr>
        <p:spPr>
          <a:xfrm>
            <a:off x="146152" y="58384"/>
            <a:ext cx="9938751" cy="400110"/>
          </a:xfrm>
          <a:prstGeom prst="rect">
            <a:avLst/>
          </a:prstGeom>
          <a:noFill/>
        </p:spPr>
        <p:txBody>
          <a:bodyPr wrap="square" rtlCol="0">
            <a:spAutoFit/>
          </a:bodyPr>
          <a:lstStyle/>
          <a:p>
            <a:r>
              <a:rPr lang="en-US" sz="2000" b="1" dirty="0">
                <a:solidFill>
                  <a:schemeClr val="accent5">
                    <a:lumMod val="50000"/>
                  </a:schemeClr>
                </a:solidFill>
                <a:latin typeface="Trebuchet MS" panose="020B0603020202020204" pitchFamily="34" charset="0"/>
              </a:rPr>
              <a:t>PACAM FIXED INCOME FUND 						            	</a:t>
            </a:r>
            <a:r>
              <a:rPr lang="en-US" sz="2000" b="1" dirty="0">
                <a:solidFill>
                  <a:srgbClr val="002060"/>
                </a:solidFill>
                <a:latin typeface="Trebuchet MS" panose="020B0603020202020204" pitchFamily="34" charset="0"/>
              </a:rPr>
              <a:t>29</a:t>
            </a:r>
            <a:r>
              <a:rPr kumimoji="0" lang="en-US" sz="20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a:t>
            </a:r>
            <a:r>
              <a:rPr lang="en-US" sz="2000" b="1" dirty="0">
                <a:solidFill>
                  <a:srgbClr val="002060"/>
                </a:solidFill>
                <a:latin typeface="Trebuchet MS" panose="020B0603020202020204" pitchFamily="34" charset="0"/>
              </a:rPr>
              <a:t>February</a:t>
            </a:r>
            <a:r>
              <a:rPr kumimoji="0" lang="en-US" sz="20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-2025</a:t>
            </a:r>
            <a:endParaRPr lang="en-NG" sz="2000" b="1" dirty="0">
              <a:solidFill>
                <a:schemeClr val="accent5">
                  <a:lumMod val="50000"/>
                </a:schemeClr>
              </a:solidFill>
              <a:latin typeface="Trebuchet MS" panose="020B0603020202020204" pitchFamily="34" charset="0"/>
            </a:endParaRPr>
          </a:p>
        </p:txBody>
      </p:sp>
      <p:sp>
        <p:nvSpPr>
          <p:cNvPr id="13" name="TextBox 12">
            <a:extLst>
              <a:ext uri="{FF2B5EF4-FFF2-40B4-BE49-F238E27FC236}">
                <a16:creationId xmlns:a16="http://schemas.microsoft.com/office/drawing/2014/main" id="{016EADFC-2076-4063-914C-3F8F467C9879}"/>
              </a:ext>
            </a:extLst>
          </p:cNvPr>
          <p:cNvSpPr txBox="1"/>
          <p:nvPr/>
        </p:nvSpPr>
        <p:spPr>
          <a:xfrm>
            <a:off x="8558986" y="3666647"/>
            <a:ext cx="3549489" cy="3008516"/>
          </a:xfrm>
          <a:prstGeom prst="rect">
            <a:avLst/>
          </a:prstGeom>
          <a:noFill/>
          <a:ln>
            <a:solidFill>
              <a:schemeClr val="accent5">
                <a:lumMod val="50000"/>
              </a:schemeClr>
            </a:solidFill>
          </a:ln>
        </p:spPr>
        <p:txBody>
          <a:bodyPr wrap="square">
            <a:spAutoFit/>
          </a:bodyPr>
          <a:lstStyle/>
          <a:p>
            <a:pPr algn="just"/>
            <a:r>
              <a:rPr lang="en-US" sz="1400" b="1" dirty="0">
                <a:solidFill>
                  <a:schemeClr val="accent5">
                    <a:lumMod val="50000"/>
                  </a:schemeClr>
                </a:solidFill>
                <a:latin typeface="Trebuchet MS" panose="020B0603020202020204" pitchFamily="34" charset="0"/>
              </a:rPr>
              <a:t>PERFORMANCE REVIEW:</a:t>
            </a:r>
          </a:p>
          <a:p>
            <a:pPr algn="just"/>
            <a:r>
              <a:rPr lang="en-US" sz="1350" dirty="0">
                <a:solidFill>
                  <a:schemeClr val="tx1">
                    <a:lumMod val="95000"/>
                    <a:lumOff val="5000"/>
                  </a:schemeClr>
                </a:solidFill>
                <a:latin typeface="Trebuchet MS" panose="020B0603020202020204" pitchFamily="34" charset="0"/>
              </a:rPr>
              <a:t>The m-o-m fund performance Increase by 2.16%. </a:t>
            </a:r>
          </a:p>
          <a:p>
            <a:pPr algn="just"/>
            <a:r>
              <a:rPr lang="en-GB" sz="1350" dirty="0">
                <a:solidFill>
                  <a:schemeClr val="tx1">
                    <a:lumMod val="95000"/>
                    <a:lumOff val="5000"/>
                  </a:schemeClr>
                </a:solidFill>
                <a:latin typeface="Trebuchet MS" panose="020B0603020202020204" pitchFamily="34" charset="0"/>
              </a:rPr>
              <a:t>Tight System liquidity coupled with an upward trend in inflation boosts the bullish run in the fixed-income space. Also, the average yield of FGN Bonds remain flat </a:t>
            </a:r>
          </a:p>
          <a:p>
            <a:pPr algn="just"/>
            <a:r>
              <a:rPr lang="en-GB" sz="1350" dirty="0">
                <a:solidFill>
                  <a:schemeClr val="tx1">
                    <a:lumMod val="95000"/>
                    <a:lumOff val="5000"/>
                  </a:schemeClr>
                </a:solidFill>
                <a:latin typeface="Trebuchet MS" panose="020B0603020202020204" pitchFamily="34" charset="0"/>
              </a:rPr>
              <a:t>This still presents buying opportunities as we envisage better performance in that space and encourage investors to increase their investments for better returns. </a:t>
            </a:r>
          </a:p>
          <a:p>
            <a:pPr algn="just"/>
            <a:r>
              <a:rPr lang="en-US" sz="1350" dirty="0">
                <a:solidFill>
                  <a:schemeClr val="tx1">
                    <a:lumMod val="95000"/>
                    <a:lumOff val="5000"/>
                  </a:schemeClr>
                </a:solidFill>
                <a:latin typeface="Trebuchet MS" panose="020B0603020202020204" pitchFamily="34" charset="0"/>
              </a:rPr>
              <a:t>The fund manager will take current market realities into account, to provide a completely optimized portfolio. </a:t>
            </a:r>
            <a:endParaRPr lang="en-GB" sz="1350" dirty="0">
              <a:solidFill>
                <a:schemeClr val="tx1">
                  <a:lumMod val="95000"/>
                  <a:lumOff val="5000"/>
                </a:schemeClr>
              </a:solidFill>
              <a:latin typeface="Trebuchet MS" panose="020B0603020202020204" pitchFamily="34" charset="0"/>
            </a:endParaRPr>
          </a:p>
        </p:txBody>
      </p:sp>
      <p:graphicFrame>
        <p:nvGraphicFramePr>
          <p:cNvPr id="3" name="Table 2">
            <a:extLst>
              <a:ext uri="{FF2B5EF4-FFF2-40B4-BE49-F238E27FC236}">
                <a16:creationId xmlns:a16="http://schemas.microsoft.com/office/drawing/2014/main" id="{C4CD1124-9B61-2ECF-9050-A4292DFBE576}"/>
              </a:ext>
            </a:extLst>
          </p:cNvPr>
          <p:cNvGraphicFramePr>
            <a:graphicFrameLocks noGrp="1"/>
          </p:cNvGraphicFramePr>
          <p:nvPr>
            <p:extLst>
              <p:ext uri="{D42A27DB-BD31-4B8C-83A1-F6EECF244321}">
                <p14:modId xmlns:p14="http://schemas.microsoft.com/office/powerpoint/2010/main" val="87747291"/>
              </p:ext>
            </p:extLst>
          </p:nvPr>
        </p:nvGraphicFramePr>
        <p:xfrm>
          <a:off x="128870" y="4376451"/>
          <a:ext cx="4233471" cy="1468894"/>
        </p:xfrm>
        <a:graphic>
          <a:graphicData uri="http://schemas.openxmlformats.org/drawingml/2006/table">
            <a:tbl>
              <a:tblPr/>
              <a:tblGrid>
                <a:gridCol w="1614626">
                  <a:extLst>
                    <a:ext uri="{9D8B030D-6E8A-4147-A177-3AD203B41FA5}">
                      <a16:colId xmlns:a16="http://schemas.microsoft.com/office/drawing/2014/main" val="489347900"/>
                    </a:ext>
                  </a:extLst>
                </a:gridCol>
                <a:gridCol w="2618845">
                  <a:extLst>
                    <a:ext uri="{9D8B030D-6E8A-4147-A177-3AD203B41FA5}">
                      <a16:colId xmlns:a16="http://schemas.microsoft.com/office/drawing/2014/main" val="3322101003"/>
                    </a:ext>
                  </a:extLst>
                </a:gridCol>
              </a:tblGrid>
              <a:tr h="215438">
                <a:tc gridSpan="2">
                  <a:txBody>
                    <a:bodyPr/>
                    <a:lstStyle/>
                    <a:p>
                      <a:pPr algn="l" fontAlgn="b"/>
                      <a:r>
                        <a:rPr lang="en-US" sz="1100" b="1" i="0" u="none" strike="noStrike">
                          <a:solidFill>
                            <a:srgbClr val="FFFFFF"/>
                          </a:solidFill>
                          <a:effectLst/>
                          <a:latin typeface="Garamond" panose="02020404030301010803" pitchFamily="18" charset="0"/>
                        </a:rPr>
                        <a:t>INVESTMENT COMMITTEE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hMerge="1">
                  <a:txBody>
                    <a:bodyPr/>
                    <a:lstStyle/>
                    <a:p>
                      <a:endParaRPr lang="en-US"/>
                    </a:p>
                  </a:txBody>
                  <a:tcPr/>
                </a:tc>
                <a:extLst>
                  <a:ext uri="{0D108BD9-81ED-4DB2-BD59-A6C34878D82A}">
                    <a16:rowId xmlns:a16="http://schemas.microsoft.com/office/drawing/2014/main" val="776224297"/>
                  </a:ext>
                </a:extLst>
              </a:tr>
              <a:tr h="205645">
                <a:tc>
                  <a:txBody>
                    <a:bodyPr/>
                    <a:lstStyle/>
                    <a:p>
                      <a:pPr algn="l" fontAlgn="b"/>
                      <a:r>
                        <a:rPr lang="en-US" sz="1100" b="0" i="0" u="none" strike="noStrike">
                          <a:solidFill>
                            <a:srgbClr val="000000"/>
                          </a:solidFill>
                          <a:effectLst/>
                          <a:latin typeface="Garamond" panose="02020404030301010803" pitchFamily="18" charset="0"/>
                        </a:rPr>
                        <a:t>Mr. Sam Onukwue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Chairman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739802"/>
                  </a:ext>
                </a:extLst>
              </a:tr>
              <a:tr h="205645">
                <a:tc>
                  <a:txBody>
                    <a:bodyPr/>
                    <a:lstStyle/>
                    <a:p>
                      <a:pPr algn="l" fontAlgn="b"/>
                      <a:r>
                        <a:rPr lang="en-US" sz="1100" b="0" i="0" u="none" strike="noStrike">
                          <a:solidFill>
                            <a:srgbClr val="000000"/>
                          </a:solidFill>
                          <a:effectLst/>
                          <a:latin typeface="Garamond" panose="02020404030301010803" pitchFamily="18" charset="0"/>
                        </a:rPr>
                        <a:t>Mr. Sina Alimi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Member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24523314"/>
                  </a:ext>
                </a:extLst>
              </a:tr>
              <a:tr h="205645">
                <a:tc>
                  <a:txBody>
                    <a:bodyPr/>
                    <a:lstStyle/>
                    <a:p>
                      <a:pPr algn="l" fontAlgn="b"/>
                      <a:r>
                        <a:rPr lang="en-US" sz="1100" b="0" i="0" u="none" strike="noStrike">
                          <a:solidFill>
                            <a:srgbClr val="000000"/>
                          </a:solidFill>
                          <a:effectLst/>
                          <a:latin typeface="Garamond" panose="02020404030301010803" pitchFamily="18" charset="0"/>
                        </a:rPr>
                        <a:t>Mr. Bunkaya Gana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Trustee's Representative</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13321536"/>
                  </a:ext>
                </a:extLst>
              </a:tr>
              <a:tr h="205645">
                <a:tc>
                  <a:txBody>
                    <a:bodyPr/>
                    <a:lstStyle/>
                    <a:p>
                      <a:pPr algn="l" fontAlgn="b"/>
                      <a:r>
                        <a:rPr lang="en-US" sz="1100" b="0" i="0" u="none" strike="noStrike">
                          <a:solidFill>
                            <a:srgbClr val="000000"/>
                          </a:solidFill>
                          <a:effectLst/>
                          <a:latin typeface="Garamond" panose="02020404030301010803" pitchFamily="18" charset="0"/>
                        </a:rPr>
                        <a:t>Mr. Bamidele Ige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Fund Manager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60351244"/>
                  </a:ext>
                </a:extLst>
              </a:tr>
              <a:tr h="215438">
                <a:tc>
                  <a:txBody>
                    <a:bodyPr/>
                    <a:lstStyle/>
                    <a:p>
                      <a:pPr algn="l" fontAlgn="b"/>
                      <a:r>
                        <a:rPr lang="en-US" sz="1100" b="0" i="0" u="none" strike="noStrike">
                          <a:solidFill>
                            <a:srgbClr val="000000"/>
                          </a:solidFill>
                          <a:effectLst/>
                          <a:latin typeface="Garamond" panose="02020404030301010803" pitchFamily="18" charset="0"/>
                        </a:rPr>
                        <a:t>Mr Fatai Asimi</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Member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04841041"/>
                  </a:ext>
                </a:extLst>
              </a:tr>
              <a:tr h="215438">
                <a:tc>
                  <a:txBody>
                    <a:bodyPr/>
                    <a:lstStyle/>
                    <a:p>
                      <a:pPr algn="l" fontAlgn="b"/>
                      <a:r>
                        <a:rPr lang="en-US" sz="1100" b="0" i="0" u="none" strike="noStrike">
                          <a:solidFill>
                            <a:srgbClr val="000000"/>
                          </a:solidFill>
                          <a:effectLst/>
                          <a:latin typeface="Garamond" panose="02020404030301010803" pitchFamily="18" charset="0"/>
                        </a:rPr>
                        <a:t>Mrs Taiwo Sonola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Garamond" panose="02020404030301010803" pitchFamily="18" charset="0"/>
                        </a:rPr>
                        <a:t>Custodian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4907315"/>
                  </a:ext>
                </a:extLst>
              </a:tr>
            </a:tbl>
          </a:graphicData>
        </a:graphic>
      </p:graphicFrame>
      <p:graphicFrame>
        <p:nvGraphicFramePr>
          <p:cNvPr id="8" name="Table 7">
            <a:extLst>
              <a:ext uri="{FF2B5EF4-FFF2-40B4-BE49-F238E27FC236}">
                <a16:creationId xmlns:a16="http://schemas.microsoft.com/office/drawing/2014/main" id="{466B3808-8F59-064D-2D6F-C993E376AFED}"/>
              </a:ext>
            </a:extLst>
          </p:cNvPr>
          <p:cNvGraphicFramePr>
            <a:graphicFrameLocks noGrp="1"/>
          </p:cNvGraphicFramePr>
          <p:nvPr>
            <p:extLst>
              <p:ext uri="{D42A27DB-BD31-4B8C-83A1-F6EECF244321}">
                <p14:modId xmlns:p14="http://schemas.microsoft.com/office/powerpoint/2010/main" val="1965792744"/>
              </p:ext>
            </p:extLst>
          </p:nvPr>
        </p:nvGraphicFramePr>
        <p:xfrm>
          <a:off x="106654" y="1307504"/>
          <a:ext cx="4292600" cy="3009900"/>
        </p:xfrm>
        <a:graphic>
          <a:graphicData uri="http://schemas.openxmlformats.org/drawingml/2006/table">
            <a:tbl>
              <a:tblPr/>
              <a:tblGrid>
                <a:gridCol w="1638300">
                  <a:extLst>
                    <a:ext uri="{9D8B030D-6E8A-4147-A177-3AD203B41FA5}">
                      <a16:colId xmlns:a16="http://schemas.microsoft.com/office/drawing/2014/main" val="2060726965"/>
                    </a:ext>
                  </a:extLst>
                </a:gridCol>
                <a:gridCol w="2654300">
                  <a:extLst>
                    <a:ext uri="{9D8B030D-6E8A-4147-A177-3AD203B41FA5}">
                      <a16:colId xmlns:a16="http://schemas.microsoft.com/office/drawing/2014/main" val="2139393747"/>
                    </a:ext>
                  </a:extLst>
                </a:gridCol>
              </a:tblGrid>
              <a:tr h="184150">
                <a:tc>
                  <a:txBody>
                    <a:bodyPr/>
                    <a:lstStyle/>
                    <a:p>
                      <a:pPr algn="l" fontAlgn="b"/>
                      <a:r>
                        <a:rPr lang="en-US" sz="1100" b="1" i="0" u="none" strike="noStrike">
                          <a:solidFill>
                            <a:srgbClr val="FFFFFF"/>
                          </a:solidFill>
                          <a:effectLst/>
                          <a:latin typeface="Garamond" panose="02020404030301010803" pitchFamily="18" charset="0"/>
                        </a:rPr>
                        <a:t>FUND INFORMATION</a:t>
                      </a:r>
                    </a:p>
                  </a:txBody>
                  <a:tcPr marL="6350" marR="6350" marT="635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l" fontAlgn="b"/>
                      <a:r>
                        <a:rPr lang="en-US" sz="1100" b="0" i="0" u="none" strike="noStrike">
                          <a:solidFill>
                            <a:srgbClr val="FFFFFF"/>
                          </a:solidFill>
                          <a:effectLst/>
                          <a:latin typeface="Garamond" panose="02020404030301010803" pitchFamily="18" charset="0"/>
                        </a:rPr>
                        <a:t> </a:t>
                      </a:r>
                    </a:p>
                  </a:txBody>
                  <a:tcPr marL="6350" marR="6350" marT="635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1532418908"/>
                  </a:ext>
                </a:extLst>
              </a:tr>
              <a:tr h="190500">
                <a:tc>
                  <a:txBody>
                    <a:bodyPr/>
                    <a:lstStyle/>
                    <a:p>
                      <a:pPr algn="l" fontAlgn="b"/>
                      <a:r>
                        <a:rPr lang="en-US" sz="1100" b="0" i="0" u="none" strike="noStrike">
                          <a:solidFill>
                            <a:srgbClr val="000000"/>
                          </a:solidFill>
                          <a:effectLst/>
                          <a:latin typeface="Garamond" panose="02020404030301010803" pitchFamily="18" charset="0"/>
                        </a:rPr>
                        <a:t>Fund type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Open-ended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997367552"/>
                  </a:ext>
                </a:extLst>
              </a:tr>
              <a:tr h="222250">
                <a:tc>
                  <a:txBody>
                    <a:bodyPr/>
                    <a:lstStyle/>
                    <a:p>
                      <a:pPr algn="l" fontAlgn="b"/>
                      <a:r>
                        <a:rPr lang="en-US" sz="1100" b="0" i="0" u="none" strike="noStrike">
                          <a:solidFill>
                            <a:srgbClr val="000000"/>
                          </a:solidFill>
                          <a:effectLst/>
                          <a:latin typeface="Garamond" panose="02020404030301010803" pitchFamily="18" charset="0"/>
                        </a:rPr>
                        <a:t>Category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Fixed Income Fund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17513438"/>
                  </a:ext>
                </a:extLst>
              </a:tr>
              <a:tr h="184150">
                <a:tc>
                  <a:txBody>
                    <a:bodyPr/>
                    <a:lstStyle/>
                    <a:p>
                      <a:pPr algn="l" fontAlgn="b"/>
                      <a:r>
                        <a:rPr lang="en-US" sz="1100" b="0" i="0" u="none" strike="noStrike">
                          <a:solidFill>
                            <a:srgbClr val="000000"/>
                          </a:solidFill>
                          <a:effectLst/>
                          <a:latin typeface="Garamond" panose="02020404030301010803" pitchFamily="18" charset="0"/>
                        </a:rPr>
                        <a:t>Risk profile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Moderate</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37615970"/>
                  </a:ext>
                </a:extLst>
              </a:tr>
              <a:tr h="190500">
                <a:tc>
                  <a:txBody>
                    <a:bodyPr/>
                    <a:lstStyle/>
                    <a:p>
                      <a:pPr algn="l" fontAlgn="b"/>
                      <a:r>
                        <a:rPr lang="en-US" sz="1100" b="0" i="0" u="none" strike="noStrike">
                          <a:solidFill>
                            <a:srgbClr val="000000"/>
                          </a:solidFill>
                          <a:effectLst/>
                          <a:latin typeface="Garamond" panose="02020404030301010803" pitchFamily="18" charset="0"/>
                        </a:rPr>
                        <a:t>Launch 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27-Jul-16</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83668552"/>
                  </a:ext>
                </a:extLst>
              </a:tr>
              <a:tr h="184150">
                <a:tc>
                  <a:txBody>
                    <a:bodyPr/>
                    <a:lstStyle/>
                    <a:p>
                      <a:pPr algn="l" fontAlgn="b"/>
                      <a:r>
                        <a:rPr lang="en-US" sz="1100" b="0" i="0" u="none" strike="noStrike">
                          <a:solidFill>
                            <a:srgbClr val="000000"/>
                          </a:solidFill>
                          <a:effectLst/>
                          <a:latin typeface="Garamond" panose="02020404030301010803" pitchFamily="18" charset="0"/>
                        </a:rPr>
                        <a:t>Fund Manager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PAC Asset Management Limited </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55055939"/>
                  </a:ext>
                </a:extLst>
              </a:tr>
              <a:tr h="184150">
                <a:tc>
                  <a:txBody>
                    <a:bodyPr/>
                    <a:lstStyle/>
                    <a:p>
                      <a:pPr algn="l" fontAlgn="t"/>
                      <a:r>
                        <a:rPr lang="en-US" sz="1100" b="0" i="0" u="none" strike="noStrike">
                          <a:solidFill>
                            <a:srgbClr val="000000"/>
                          </a:solidFill>
                          <a:effectLst/>
                          <a:latin typeface="Garamond" panose="02020404030301010803" pitchFamily="18" charset="0"/>
                        </a:rPr>
                        <a:t>Trustees</a:t>
                      </a:r>
                    </a:p>
                  </a:txBody>
                  <a:tcPr marL="6350" marR="6350" marT="6350" marB="0">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t"/>
                      <a:r>
                        <a:rPr lang="en-US" sz="1100" b="0" i="0" u="none" strike="noStrike">
                          <a:solidFill>
                            <a:srgbClr val="000000"/>
                          </a:solidFill>
                          <a:effectLst/>
                          <a:latin typeface="Garamond" panose="02020404030301010803" pitchFamily="18" charset="0"/>
                        </a:rPr>
                        <a:t>Greenwich Trustees  Limited</a:t>
                      </a:r>
                    </a:p>
                  </a:txBody>
                  <a:tcPr marL="6350" marR="6350" marT="6350" marB="0">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99835176"/>
                  </a:ext>
                </a:extLst>
              </a:tr>
              <a:tr h="190500">
                <a:tc>
                  <a:txBody>
                    <a:bodyPr/>
                    <a:lstStyle/>
                    <a:p>
                      <a:pPr algn="l" fontAlgn="b"/>
                      <a:r>
                        <a:rPr lang="en-US" sz="1100" b="0" i="0" u="none" strike="noStrike">
                          <a:solidFill>
                            <a:srgbClr val="000000"/>
                          </a:solidFill>
                          <a:effectLst/>
                          <a:latin typeface="Garamond" panose="02020404030301010803" pitchFamily="18" charset="0"/>
                        </a:rPr>
                        <a:t>Custodian </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UBA Global Investor Services</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54142920"/>
                  </a:ext>
                </a:extLst>
              </a:tr>
              <a:tr h="184150">
                <a:tc>
                  <a:txBody>
                    <a:bodyPr/>
                    <a:lstStyle/>
                    <a:p>
                      <a:pPr algn="l" fontAlgn="b"/>
                      <a:r>
                        <a:rPr lang="en-US" sz="1100" b="0" i="0" u="none" strike="noStrike">
                          <a:solidFill>
                            <a:srgbClr val="000000"/>
                          </a:solidFill>
                          <a:effectLst/>
                          <a:latin typeface="Garamond" panose="02020404030301010803" pitchFamily="18" charset="0"/>
                        </a:rPr>
                        <a:t>Auditor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rtl="0" fontAlgn="b"/>
                      <a:r>
                        <a:rPr lang="en-GB" sz="1100" b="0" i="0" u="none" strike="noStrike">
                          <a:solidFill>
                            <a:srgbClr val="000000"/>
                          </a:solidFill>
                          <a:effectLst/>
                          <a:latin typeface="Garamond" panose="02020404030301010803" pitchFamily="18" charset="0"/>
                        </a:rPr>
                        <a:t>Sam Oyemade &amp; Co (SOC Compliance)</a:t>
                      </a:r>
                    </a:p>
                  </a:txBody>
                  <a:tcPr marL="6350" marR="6350" marT="6350" marB="0" anchor="b">
                    <a:lnL w="6350" cap="flat" cmpd="sng" algn="ctr">
                      <a:solidFill>
                        <a:srgbClr val="FFFFFF"/>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20242141"/>
                  </a:ext>
                </a:extLst>
              </a:tr>
              <a:tr h="184150">
                <a:tc>
                  <a:txBody>
                    <a:bodyPr/>
                    <a:lstStyle/>
                    <a:p>
                      <a:pPr algn="l" fontAlgn="b"/>
                      <a:r>
                        <a:rPr lang="en-US" sz="1100" b="0" i="0" u="none" strike="noStrike">
                          <a:solidFill>
                            <a:srgbClr val="000000"/>
                          </a:solidFill>
                          <a:effectLst/>
                          <a:latin typeface="Garamond" panose="02020404030301010803" pitchFamily="18" charset="0"/>
                        </a:rPr>
                        <a:t>Management Fee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1% of NAV</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26043388"/>
                  </a:ext>
                </a:extLst>
              </a:tr>
              <a:tr h="184150">
                <a:tc>
                  <a:txBody>
                    <a:bodyPr/>
                    <a:lstStyle/>
                    <a:p>
                      <a:pPr algn="l" fontAlgn="b"/>
                      <a:r>
                        <a:rPr lang="en-US" sz="1100" b="0" i="0" u="none" strike="noStrike">
                          <a:solidFill>
                            <a:srgbClr val="000000"/>
                          </a:solidFill>
                          <a:effectLst/>
                          <a:latin typeface="Garamond" panose="02020404030301010803" pitchFamily="18" charset="0"/>
                        </a:rPr>
                        <a:t>Benchmark</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5-year Nigerian Sovereign Bond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2223960"/>
                  </a:ext>
                </a:extLst>
              </a:tr>
              <a:tr h="184150">
                <a:tc>
                  <a:txBody>
                    <a:bodyPr/>
                    <a:lstStyle/>
                    <a:p>
                      <a:pPr algn="l" fontAlgn="b"/>
                      <a:r>
                        <a:rPr lang="en-US" sz="1100" b="0" i="0" u="none" strike="noStrike">
                          <a:solidFill>
                            <a:srgbClr val="000000"/>
                          </a:solidFill>
                          <a:effectLst/>
                          <a:latin typeface="Garamond" panose="02020404030301010803" pitchFamily="18" charset="0"/>
                        </a:rPr>
                        <a:t>Dividend Frequency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Annual</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73486684"/>
                  </a:ext>
                </a:extLst>
              </a:tr>
              <a:tr h="184150">
                <a:tc>
                  <a:txBody>
                    <a:bodyPr/>
                    <a:lstStyle/>
                    <a:p>
                      <a:pPr algn="l" fontAlgn="b"/>
                      <a:r>
                        <a:rPr lang="en-US" sz="1100" b="0" i="0" u="none" strike="noStrike">
                          <a:solidFill>
                            <a:srgbClr val="000000"/>
                          </a:solidFill>
                          <a:effectLst/>
                          <a:latin typeface="Garamond" panose="02020404030301010803" pitchFamily="18" charset="0"/>
                        </a:rPr>
                        <a:t>5-Year Annual Growth Rate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0.40%</a:t>
                      </a:r>
                    </a:p>
                  </a:txBody>
                  <a:tcPr marL="6350" marR="6350" marT="635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20916138"/>
                  </a:ext>
                </a:extLst>
              </a:tr>
              <a:tr h="184150">
                <a:tc>
                  <a:txBody>
                    <a:bodyPr/>
                    <a:lstStyle/>
                    <a:p>
                      <a:pPr algn="l" fontAlgn="b"/>
                      <a:r>
                        <a:rPr lang="en-US" sz="1100" b="0" i="0" u="none" strike="noStrike">
                          <a:solidFill>
                            <a:srgbClr val="000000"/>
                          </a:solidFill>
                          <a:effectLst/>
                          <a:latin typeface="Garamond" panose="02020404030301010803" pitchFamily="18" charset="0"/>
                        </a:rPr>
                        <a:t>Dealing Days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Monday - Friday</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01610826"/>
                  </a:ext>
                </a:extLst>
              </a:tr>
              <a:tr h="184150">
                <a:tc>
                  <a:txBody>
                    <a:bodyPr/>
                    <a:lstStyle/>
                    <a:p>
                      <a:pPr algn="l" fontAlgn="b"/>
                      <a:r>
                        <a:rPr lang="en-US" sz="1100" b="0" i="0" u="none" strike="noStrike">
                          <a:solidFill>
                            <a:srgbClr val="000000"/>
                          </a:solidFill>
                          <a:effectLst/>
                          <a:latin typeface="Garamond" panose="02020404030301010803" pitchFamily="18" charset="0"/>
                        </a:rPr>
                        <a:t>NAV per unit (NGN)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NGN 12.545</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23130742"/>
                  </a:ext>
                </a:extLst>
              </a:tr>
              <a:tr h="190500">
                <a:tc>
                  <a:txBody>
                    <a:bodyPr/>
                    <a:lstStyle/>
                    <a:p>
                      <a:pPr algn="l" fontAlgn="b"/>
                      <a:r>
                        <a:rPr lang="en-US" sz="1100" b="0" i="0" u="none" strike="noStrike">
                          <a:solidFill>
                            <a:srgbClr val="000000"/>
                          </a:solidFill>
                          <a:effectLst/>
                          <a:latin typeface="Garamond" panose="02020404030301010803" pitchFamily="18" charset="0"/>
                        </a:rPr>
                        <a:t> </a:t>
                      </a:r>
                    </a:p>
                  </a:txBody>
                  <a:tcPr marL="6350" marR="6350" marT="6350" marB="0" anchor="b">
                    <a:lnL w="1270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Garamond" panose="02020404030301010803" pitchFamily="18" charset="0"/>
                        </a:rPr>
                        <a:t> </a:t>
                      </a:r>
                    </a:p>
                  </a:txBody>
                  <a:tcPr marL="6350" marR="6350" marT="6350" marB="0" anchor="b">
                    <a:lnL>
                      <a:noFill/>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6996972"/>
                  </a:ext>
                </a:extLst>
              </a:tr>
            </a:tbl>
          </a:graphicData>
        </a:graphic>
      </p:graphicFrame>
      <p:graphicFrame>
        <p:nvGraphicFramePr>
          <p:cNvPr id="11" name="Chart 10">
            <a:extLst>
              <a:ext uri="{FF2B5EF4-FFF2-40B4-BE49-F238E27FC236}">
                <a16:creationId xmlns:a16="http://schemas.microsoft.com/office/drawing/2014/main" id="{18E814A1-1894-47C3-8928-1B089F38B40F}"/>
              </a:ext>
            </a:extLst>
          </p:cNvPr>
          <p:cNvGraphicFramePr>
            <a:graphicFrameLocks/>
          </p:cNvGraphicFramePr>
          <p:nvPr>
            <p:extLst>
              <p:ext uri="{D42A27DB-BD31-4B8C-83A1-F6EECF244321}">
                <p14:modId xmlns:p14="http://schemas.microsoft.com/office/powerpoint/2010/main" val="3729378876"/>
              </p:ext>
            </p:extLst>
          </p:nvPr>
        </p:nvGraphicFramePr>
        <p:xfrm>
          <a:off x="4436166" y="4676328"/>
          <a:ext cx="3936093" cy="212328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a:extLst>
              <a:ext uri="{FF2B5EF4-FFF2-40B4-BE49-F238E27FC236}">
                <a16:creationId xmlns:a16="http://schemas.microsoft.com/office/drawing/2014/main" id="{56487AA2-6B10-4FB5-8AF2-89741EA1FE42}"/>
              </a:ext>
            </a:extLst>
          </p:cNvPr>
          <p:cNvGraphicFramePr>
            <a:graphicFrameLocks/>
          </p:cNvGraphicFramePr>
          <p:nvPr>
            <p:extLst>
              <p:ext uri="{D42A27DB-BD31-4B8C-83A1-F6EECF244321}">
                <p14:modId xmlns:p14="http://schemas.microsoft.com/office/powerpoint/2010/main" val="3739893105"/>
              </p:ext>
            </p:extLst>
          </p:nvPr>
        </p:nvGraphicFramePr>
        <p:xfrm>
          <a:off x="4464392" y="1278266"/>
          <a:ext cx="3936093" cy="21232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a:extLst>
              <a:ext uri="{FF2B5EF4-FFF2-40B4-BE49-F238E27FC236}">
                <a16:creationId xmlns:a16="http://schemas.microsoft.com/office/drawing/2014/main" id="{FF35FB4A-F638-4CC4-B812-057B9AC0C2BF}"/>
              </a:ext>
            </a:extLst>
          </p:cNvPr>
          <p:cNvGraphicFramePr>
            <a:graphicFrameLocks/>
          </p:cNvGraphicFramePr>
          <p:nvPr>
            <p:extLst>
              <p:ext uri="{D42A27DB-BD31-4B8C-83A1-F6EECF244321}">
                <p14:modId xmlns:p14="http://schemas.microsoft.com/office/powerpoint/2010/main" val="1057258886"/>
              </p:ext>
            </p:extLst>
          </p:nvPr>
        </p:nvGraphicFramePr>
        <p:xfrm>
          <a:off x="8558987" y="1248457"/>
          <a:ext cx="3486862" cy="2210242"/>
        </p:xfrm>
        <a:graphic>
          <a:graphicData uri="http://schemas.openxmlformats.org/drawingml/2006/chart">
            <c:chart xmlns:c="http://schemas.openxmlformats.org/drawingml/2006/chart" xmlns:r="http://schemas.openxmlformats.org/officeDocument/2006/relationships" r:id="rId5"/>
          </a:graphicData>
        </a:graphic>
      </p:graphicFrame>
      <p:pic>
        <p:nvPicPr>
          <p:cNvPr id="5" name="Picture 4">
            <a:extLst>
              <a:ext uri="{FF2B5EF4-FFF2-40B4-BE49-F238E27FC236}">
                <a16:creationId xmlns:a16="http://schemas.microsoft.com/office/drawing/2014/main" id="{52BE65C3-C81B-5C0E-A2F5-BBD1C74CA699}"/>
              </a:ext>
            </a:extLst>
          </p:cNvPr>
          <p:cNvPicPr>
            <a:picLocks noChangeAspect="1"/>
          </p:cNvPicPr>
          <p:nvPr/>
        </p:nvPicPr>
        <p:blipFill>
          <a:blip r:embed="rId6"/>
          <a:stretch>
            <a:fillRect/>
          </a:stretch>
        </p:blipFill>
        <p:spPr>
          <a:xfrm>
            <a:off x="4481730" y="3456448"/>
            <a:ext cx="3936094" cy="1104666"/>
          </a:xfrm>
          <a:prstGeom prst="rect">
            <a:avLst/>
          </a:prstGeom>
        </p:spPr>
      </p:pic>
      <p:graphicFrame>
        <p:nvGraphicFramePr>
          <p:cNvPr id="6" name="Table 5">
            <a:extLst>
              <a:ext uri="{FF2B5EF4-FFF2-40B4-BE49-F238E27FC236}">
                <a16:creationId xmlns:a16="http://schemas.microsoft.com/office/drawing/2014/main" id="{75EE2D82-5D54-CE4D-819B-8B1BA0591FA9}"/>
              </a:ext>
            </a:extLst>
          </p:cNvPr>
          <p:cNvGraphicFramePr>
            <a:graphicFrameLocks noGrp="1"/>
          </p:cNvGraphicFramePr>
          <p:nvPr>
            <p:extLst>
              <p:ext uri="{D42A27DB-BD31-4B8C-83A1-F6EECF244321}">
                <p14:modId xmlns:p14="http://schemas.microsoft.com/office/powerpoint/2010/main" val="2264403449"/>
              </p:ext>
            </p:extLst>
          </p:nvPr>
        </p:nvGraphicFramePr>
        <p:xfrm>
          <a:off x="146151" y="5981811"/>
          <a:ext cx="4216189" cy="817803"/>
        </p:xfrm>
        <a:graphic>
          <a:graphicData uri="http://schemas.openxmlformats.org/drawingml/2006/table">
            <a:tbl>
              <a:tblPr/>
              <a:tblGrid>
                <a:gridCol w="2686891">
                  <a:extLst>
                    <a:ext uri="{9D8B030D-6E8A-4147-A177-3AD203B41FA5}">
                      <a16:colId xmlns:a16="http://schemas.microsoft.com/office/drawing/2014/main" val="783692016"/>
                    </a:ext>
                  </a:extLst>
                </a:gridCol>
                <a:gridCol w="732789">
                  <a:extLst>
                    <a:ext uri="{9D8B030D-6E8A-4147-A177-3AD203B41FA5}">
                      <a16:colId xmlns:a16="http://schemas.microsoft.com/office/drawing/2014/main" val="2816599793"/>
                    </a:ext>
                  </a:extLst>
                </a:gridCol>
                <a:gridCol w="796509">
                  <a:extLst>
                    <a:ext uri="{9D8B030D-6E8A-4147-A177-3AD203B41FA5}">
                      <a16:colId xmlns:a16="http://schemas.microsoft.com/office/drawing/2014/main" val="63637378"/>
                    </a:ext>
                  </a:extLst>
                </a:gridCol>
              </a:tblGrid>
              <a:tr h="194175">
                <a:tc>
                  <a:txBody>
                    <a:bodyPr/>
                    <a:lstStyle/>
                    <a:p>
                      <a:pPr algn="l" fontAlgn="ctr"/>
                      <a:r>
                        <a:rPr lang="en-US" sz="1100" b="1" i="0" u="none" strike="noStrike">
                          <a:solidFill>
                            <a:srgbClr val="FFFFFF"/>
                          </a:solidFill>
                          <a:effectLst/>
                          <a:latin typeface="Garamond" panose="02020404030301010803" pitchFamily="18" charset="0"/>
                        </a:rPr>
                        <a:t>FUND RETURNS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100" b="1" i="0" u="none" strike="noStrike">
                          <a:solidFill>
                            <a:srgbClr val="FFFFFF"/>
                          </a:solidFill>
                          <a:effectLst/>
                          <a:latin typeface="Garamond" panose="02020404030301010803" pitchFamily="18" charset="0"/>
                        </a:rPr>
                        <a:t>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100" b="1" i="0" u="none" strike="noStrike">
                          <a:solidFill>
                            <a:srgbClr val="FFFFFF"/>
                          </a:solidFill>
                          <a:effectLst/>
                          <a:latin typeface="Garamond" panose="02020404030301010803" pitchFamily="18" charset="0"/>
                        </a:rPr>
                        <a:t>Feb-25</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3381415104"/>
                  </a:ext>
                </a:extLst>
              </a:tr>
              <a:tr h="205514">
                <a:tc>
                  <a:txBody>
                    <a:bodyPr/>
                    <a:lstStyle/>
                    <a:p>
                      <a:pPr algn="l" fontAlgn="b"/>
                      <a:r>
                        <a:rPr lang="en-US" sz="1100" b="0" i="0" u="none" strike="noStrike">
                          <a:solidFill>
                            <a:srgbClr val="000000"/>
                          </a:solidFill>
                          <a:effectLst/>
                          <a:latin typeface="Garamond" panose="02020404030301010803" pitchFamily="18" charset="0"/>
                        </a:rPr>
                        <a:t>Month-on-Month</a:t>
                      </a:r>
                    </a:p>
                  </a:txBody>
                  <a:tcPr marL="6350" marR="6350" marT="6350" marB="0" anchor="b">
                    <a:lnL w="1270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0.90%</a:t>
                      </a:r>
                    </a:p>
                  </a:txBody>
                  <a:tcPr marL="6350" marR="6350" marT="6350" marB="0" anchor="b">
                    <a:lnL>
                      <a:noFill/>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0.96%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919702399"/>
                  </a:ext>
                </a:extLst>
              </a:tr>
              <a:tr h="205514">
                <a:tc>
                  <a:txBody>
                    <a:bodyPr/>
                    <a:lstStyle/>
                    <a:p>
                      <a:pPr algn="l" fontAlgn="b"/>
                      <a:r>
                        <a:rPr lang="en-US" sz="1100" b="0" i="0" u="none" strike="noStrike">
                          <a:solidFill>
                            <a:srgbClr val="000000"/>
                          </a:solidFill>
                          <a:effectLst/>
                          <a:latin typeface="Garamond" panose="02020404030301010803" pitchFamily="18" charset="0"/>
                        </a:rPr>
                        <a:t>Year-to-date </a:t>
                      </a:r>
                    </a:p>
                  </a:txBody>
                  <a:tcPr marL="6350" marR="6350" marT="6350" marB="0" anchor="b">
                    <a:lnL w="1270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0.90%</a:t>
                      </a:r>
                    </a:p>
                  </a:txBody>
                  <a:tcPr marL="6350" marR="6350" marT="6350" marB="0" anchor="b">
                    <a:lnL>
                      <a:noFill/>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0.96%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504411634"/>
                  </a:ext>
                </a:extLst>
              </a:tr>
              <a:tr h="212600">
                <a:tc>
                  <a:txBody>
                    <a:bodyPr/>
                    <a:lstStyle/>
                    <a:p>
                      <a:pPr algn="l" fontAlgn="b"/>
                      <a:r>
                        <a:rPr lang="en-US" sz="1100" b="0" i="0" u="none" strike="noStrike">
                          <a:solidFill>
                            <a:srgbClr val="000000"/>
                          </a:solidFill>
                          <a:effectLst/>
                          <a:latin typeface="Garamond" panose="02020404030301010803" pitchFamily="18" charset="0"/>
                        </a:rPr>
                        <a:t>Inception-to-date</a:t>
                      </a:r>
                    </a:p>
                  </a:txBody>
                  <a:tcPr marL="6350" marR="6350" marT="6350" marB="0" anchor="b">
                    <a:lnL w="1270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67.19%</a:t>
                      </a:r>
                    </a:p>
                  </a:txBody>
                  <a:tcPr marL="6350" marR="6350" marT="6350" marB="0" anchor="b">
                    <a:lnL>
                      <a:noFill/>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dirty="0">
                          <a:solidFill>
                            <a:srgbClr val="000000"/>
                          </a:solidFill>
                          <a:effectLst/>
                          <a:latin typeface="Garamond" panose="02020404030301010803" pitchFamily="18" charset="0"/>
                        </a:rPr>
                        <a:t>68.39%</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50338763"/>
                  </a:ext>
                </a:extLst>
              </a:tr>
            </a:tbl>
          </a:graphicData>
        </a:graphic>
      </p:graphicFrame>
    </p:spTree>
    <p:extLst>
      <p:ext uri="{BB962C8B-B14F-4D97-AF65-F5344CB8AC3E}">
        <p14:creationId xmlns:p14="http://schemas.microsoft.com/office/powerpoint/2010/main" val="1167499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1F1833-58F8-4102-9E3E-2E23B7B154F9}"/>
              </a:ext>
            </a:extLst>
          </p:cNvPr>
          <p:cNvSpPr txBox="1"/>
          <p:nvPr/>
        </p:nvSpPr>
        <p:spPr>
          <a:xfrm>
            <a:off x="146152" y="509793"/>
            <a:ext cx="11962323" cy="738664"/>
          </a:xfrm>
          <a:prstGeom prst="rect">
            <a:avLst/>
          </a:prstGeom>
          <a:noFill/>
          <a:ln>
            <a:solidFill>
              <a:schemeClr val="accent1"/>
            </a:solidFill>
          </a:ln>
        </p:spPr>
        <p:txBody>
          <a:bodyPr wrap="square" rtlCol="0">
            <a:spAutoFit/>
          </a:bodyPr>
          <a:lstStyle/>
          <a:p>
            <a:pPr algn="just"/>
            <a:r>
              <a:rPr lang="en-US" sz="1400">
                <a:latin typeface="Trebuchet MS" panose="020B0603020202020204" pitchFamily="34" charset="0"/>
              </a:rPr>
              <a:t>The primary objective of PACAM Balanced Fund is to achieve long-term capital appreciation, capital preservation  as well as providing a stable stream of income to investors by investing the Fund's assets across a mix of investment-grade fixed income instruments, Money Market Instruments &amp; Real Estate Assets  and  high-quality listed equities on the NSE.</a:t>
            </a:r>
            <a:endParaRPr lang="en-NG" sz="1400">
              <a:latin typeface="Trebuchet MS" panose="020B0603020202020204" pitchFamily="34" charset="0"/>
            </a:endParaRPr>
          </a:p>
        </p:txBody>
      </p:sp>
      <p:sp>
        <p:nvSpPr>
          <p:cNvPr id="7" name="TextBox 6">
            <a:extLst>
              <a:ext uri="{FF2B5EF4-FFF2-40B4-BE49-F238E27FC236}">
                <a16:creationId xmlns:a16="http://schemas.microsoft.com/office/drawing/2014/main" id="{B5C7AF14-6083-41C9-BEBF-EF53C10D0EF0}"/>
              </a:ext>
            </a:extLst>
          </p:cNvPr>
          <p:cNvSpPr txBox="1"/>
          <p:nvPr/>
        </p:nvSpPr>
        <p:spPr>
          <a:xfrm>
            <a:off x="146153" y="7584"/>
            <a:ext cx="9832734" cy="400110"/>
          </a:xfrm>
          <a:prstGeom prst="rect">
            <a:avLst/>
          </a:prstGeom>
          <a:noFill/>
        </p:spPr>
        <p:txBody>
          <a:bodyPr wrap="square" rtlCol="0">
            <a:spAutoFit/>
          </a:bodyPr>
          <a:lstStyle/>
          <a:p>
            <a:r>
              <a:rPr lang="en-US" sz="2000" b="1" dirty="0">
                <a:solidFill>
                  <a:schemeClr val="accent5">
                    <a:lumMod val="50000"/>
                  </a:schemeClr>
                </a:solidFill>
                <a:latin typeface="Trebuchet MS" panose="020B0603020202020204" pitchFamily="34" charset="0"/>
              </a:rPr>
              <a:t>PACAM BALANCED FUND 						            	 </a:t>
            </a:r>
            <a:r>
              <a:rPr lang="en-US" sz="2000" b="1" dirty="0">
                <a:solidFill>
                  <a:srgbClr val="002060"/>
                </a:solidFill>
                <a:latin typeface="Trebuchet MS" panose="020B0603020202020204" pitchFamily="34" charset="0"/>
              </a:rPr>
              <a:t>28</a:t>
            </a:r>
            <a:r>
              <a:rPr kumimoji="0" lang="en-US" sz="20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a:t>
            </a:r>
            <a:r>
              <a:rPr lang="en-US" sz="2000" b="1" dirty="0">
                <a:solidFill>
                  <a:srgbClr val="002060"/>
                </a:solidFill>
                <a:latin typeface="Trebuchet MS" panose="020B0603020202020204" pitchFamily="34" charset="0"/>
              </a:rPr>
              <a:t>February</a:t>
            </a:r>
            <a:r>
              <a:rPr kumimoji="0" lang="en-US" sz="20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-2025</a:t>
            </a:r>
            <a:endParaRPr lang="en-NG" sz="2000" b="1" dirty="0">
              <a:solidFill>
                <a:schemeClr val="accent5">
                  <a:lumMod val="50000"/>
                </a:schemeClr>
              </a:solidFill>
              <a:latin typeface="Trebuchet MS" panose="020B0603020202020204" pitchFamily="34" charset="0"/>
            </a:endParaRPr>
          </a:p>
        </p:txBody>
      </p:sp>
      <p:sp>
        <p:nvSpPr>
          <p:cNvPr id="13" name="TextBox 12">
            <a:extLst>
              <a:ext uri="{FF2B5EF4-FFF2-40B4-BE49-F238E27FC236}">
                <a16:creationId xmlns:a16="http://schemas.microsoft.com/office/drawing/2014/main" id="{016EADFC-2076-4063-914C-3F8F467C9879}"/>
              </a:ext>
            </a:extLst>
          </p:cNvPr>
          <p:cNvSpPr txBox="1"/>
          <p:nvPr/>
        </p:nvSpPr>
        <p:spPr>
          <a:xfrm>
            <a:off x="8549588" y="4418684"/>
            <a:ext cx="3549523" cy="2385268"/>
          </a:xfrm>
          <a:prstGeom prst="rect">
            <a:avLst/>
          </a:prstGeom>
          <a:noFill/>
          <a:ln>
            <a:solidFill>
              <a:schemeClr val="accent5">
                <a:lumMod val="50000"/>
              </a:schemeClr>
            </a:solidFill>
          </a:ln>
        </p:spPr>
        <p:txBody>
          <a:bodyPr wrap="square">
            <a:spAutoFit/>
          </a:bodyPr>
          <a:lstStyle/>
          <a:p>
            <a:pPr algn="just"/>
            <a:r>
              <a:rPr lang="en-US" sz="1400" b="1" dirty="0">
                <a:solidFill>
                  <a:schemeClr val="accent5">
                    <a:lumMod val="50000"/>
                  </a:schemeClr>
                </a:solidFill>
                <a:latin typeface="Trebuchet MS" panose="020B0603020202020204" pitchFamily="34" charset="0"/>
              </a:rPr>
              <a:t>PERFORMANCE REVIEW:</a:t>
            </a:r>
          </a:p>
          <a:p>
            <a:pPr algn="just"/>
            <a:r>
              <a:rPr lang="en-US" sz="1350" dirty="0">
                <a:solidFill>
                  <a:schemeClr val="tx1">
                    <a:lumMod val="95000"/>
                    <a:lumOff val="5000"/>
                  </a:schemeClr>
                </a:solidFill>
                <a:latin typeface="Trebuchet MS" panose="020B0603020202020204" pitchFamily="34" charset="0"/>
              </a:rPr>
              <a:t>The fund returns increased by 1.22% Y-T-D and -4.74% M-o-M, owing primarily to the equity market’s performance as the instruments held by saw significant decrease in its value during the month.</a:t>
            </a:r>
            <a:endParaRPr lang="en-US" sz="700" dirty="0">
              <a:solidFill>
                <a:schemeClr val="tx1">
                  <a:lumMod val="95000"/>
                  <a:lumOff val="5000"/>
                </a:schemeClr>
              </a:solidFill>
              <a:latin typeface="Trebuchet MS" panose="020B0603020202020204" pitchFamily="34" charset="0"/>
            </a:endParaRPr>
          </a:p>
          <a:p>
            <a:pPr algn="just"/>
            <a:r>
              <a:rPr lang="en-US" sz="1350" dirty="0">
                <a:solidFill>
                  <a:schemeClr val="tx1">
                    <a:lumMod val="95000"/>
                    <a:lumOff val="5000"/>
                  </a:schemeClr>
                </a:solidFill>
                <a:latin typeface="Trebuchet MS" panose="020B0603020202020204" pitchFamily="34" charset="0"/>
              </a:rPr>
              <a:t>The fund manager is committed to rebalancing the fund appropriately, taking current market realities into account, to provide a completely optimized portfolio. </a:t>
            </a:r>
          </a:p>
          <a:p>
            <a:pPr algn="just"/>
            <a:endParaRPr lang="en-GB" sz="1350" dirty="0">
              <a:solidFill>
                <a:schemeClr val="tx1">
                  <a:lumMod val="95000"/>
                  <a:lumOff val="5000"/>
                </a:schemeClr>
              </a:solidFill>
              <a:latin typeface="Trebuchet MS" panose="020B0603020202020204" pitchFamily="34" charset="0"/>
            </a:endParaRPr>
          </a:p>
        </p:txBody>
      </p:sp>
      <p:graphicFrame>
        <p:nvGraphicFramePr>
          <p:cNvPr id="9" name="Table 8">
            <a:extLst>
              <a:ext uri="{FF2B5EF4-FFF2-40B4-BE49-F238E27FC236}">
                <a16:creationId xmlns:a16="http://schemas.microsoft.com/office/drawing/2014/main" id="{5001D1C3-6442-755E-0F95-7362D75221D1}"/>
              </a:ext>
            </a:extLst>
          </p:cNvPr>
          <p:cNvGraphicFramePr>
            <a:graphicFrameLocks noGrp="1"/>
          </p:cNvGraphicFramePr>
          <p:nvPr>
            <p:extLst>
              <p:ext uri="{D42A27DB-BD31-4B8C-83A1-F6EECF244321}">
                <p14:modId xmlns:p14="http://schemas.microsoft.com/office/powerpoint/2010/main" val="448126223"/>
              </p:ext>
            </p:extLst>
          </p:nvPr>
        </p:nvGraphicFramePr>
        <p:xfrm>
          <a:off x="146152" y="4384974"/>
          <a:ext cx="4249911" cy="1484236"/>
        </p:xfrm>
        <a:graphic>
          <a:graphicData uri="http://schemas.openxmlformats.org/drawingml/2006/table">
            <a:tbl>
              <a:tblPr/>
              <a:tblGrid>
                <a:gridCol w="1908333">
                  <a:extLst>
                    <a:ext uri="{9D8B030D-6E8A-4147-A177-3AD203B41FA5}">
                      <a16:colId xmlns:a16="http://schemas.microsoft.com/office/drawing/2014/main" val="2728181067"/>
                    </a:ext>
                  </a:extLst>
                </a:gridCol>
                <a:gridCol w="2341578">
                  <a:extLst>
                    <a:ext uri="{9D8B030D-6E8A-4147-A177-3AD203B41FA5}">
                      <a16:colId xmlns:a16="http://schemas.microsoft.com/office/drawing/2014/main" val="148310274"/>
                    </a:ext>
                  </a:extLst>
                </a:gridCol>
              </a:tblGrid>
              <a:tr h="209469">
                <a:tc gridSpan="2">
                  <a:txBody>
                    <a:bodyPr/>
                    <a:lstStyle/>
                    <a:p>
                      <a:pPr algn="l" fontAlgn="b"/>
                      <a:r>
                        <a:rPr lang="en-US" sz="1100" b="1" i="0" u="none" strike="noStrike">
                          <a:solidFill>
                            <a:srgbClr val="FFFFFF"/>
                          </a:solidFill>
                          <a:effectLst/>
                          <a:latin typeface="Garamond" panose="02020404030301010803" pitchFamily="18" charset="0"/>
                        </a:rPr>
                        <a:t>INVESTMENT COMMITTEE</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6365C"/>
                    </a:solidFill>
                  </a:tcPr>
                </a:tc>
                <a:tc hMerge="1">
                  <a:txBody>
                    <a:bodyPr/>
                    <a:lstStyle/>
                    <a:p>
                      <a:endParaRPr lang="en-US"/>
                    </a:p>
                  </a:txBody>
                  <a:tcPr/>
                </a:tc>
                <a:extLst>
                  <a:ext uri="{0D108BD9-81ED-4DB2-BD59-A6C34878D82A}">
                    <a16:rowId xmlns:a16="http://schemas.microsoft.com/office/drawing/2014/main" val="3761418749"/>
                  </a:ext>
                </a:extLst>
              </a:tr>
              <a:tr h="199494">
                <a:tc>
                  <a:txBody>
                    <a:bodyPr/>
                    <a:lstStyle/>
                    <a:p>
                      <a:pPr algn="l" fontAlgn="b"/>
                      <a:r>
                        <a:rPr lang="en-US" sz="1100" b="0" i="0" u="none" strike="noStrike">
                          <a:solidFill>
                            <a:srgbClr val="000000"/>
                          </a:solidFill>
                          <a:effectLst/>
                          <a:latin typeface="Garamond" panose="02020404030301010803" pitchFamily="18" charset="0"/>
                        </a:rPr>
                        <a:t>Mr. Sam Onukwue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Chairman</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75378199"/>
                  </a:ext>
                </a:extLst>
              </a:tr>
              <a:tr h="199494">
                <a:tc>
                  <a:txBody>
                    <a:bodyPr/>
                    <a:lstStyle/>
                    <a:p>
                      <a:pPr algn="l" fontAlgn="b"/>
                      <a:r>
                        <a:rPr lang="en-US" sz="1100" b="0" i="0" u="none" strike="noStrike">
                          <a:solidFill>
                            <a:srgbClr val="000000"/>
                          </a:solidFill>
                          <a:effectLst/>
                          <a:latin typeface="Garamond" panose="02020404030301010803" pitchFamily="18" charset="0"/>
                        </a:rPr>
                        <a:t>Mr. Sina Alimi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Member</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599928755"/>
                  </a:ext>
                </a:extLst>
              </a:tr>
              <a:tr h="199494">
                <a:tc>
                  <a:txBody>
                    <a:bodyPr/>
                    <a:lstStyle/>
                    <a:p>
                      <a:pPr algn="l" fontAlgn="b"/>
                      <a:r>
                        <a:rPr lang="en-US" sz="1100" b="0" i="0" u="none" strike="noStrike">
                          <a:solidFill>
                            <a:srgbClr val="000000"/>
                          </a:solidFill>
                          <a:effectLst/>
                          <a:latin typeface="Garamond" panose="02020404030301010803" pitchFamily="18" charset="0"/>
                        </a:rPr>
                        <a:t>Mr. Olufemi Okin</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Trustee's Representative</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5406632"/>
                  </a:ext>
                </a:extLst>
              </a:tr>
              <a:tr h="209469">
                <a:tc>
                  <a:txBody>
                    <a:bodyPr/>
                    <a:lstStyle/>
                    <a:p>
                      <a:pPr algn="l" fontAlgn="b"/>
                      <a:r>
                        <a:rPr lang="en-US" sz="1100" b="0" i="0" u="none" strike="noStrike">
                          <a:solidFill>
                            <a:srgbClr val="000000"/>
                          </a:solidFill>
                          <a:effectLst/>
                          <a:latin typeface="Garamond" panose="02020404030301010803" pitchFamily="18" charset="0"/>
                        </a:rPr>
                        <a:t>Mr. Bamidele Ige</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Fund Manager</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71765437"/>
                  </a:ext>
                </a:extLst>
              </a:tr>
              <a:tr h="257347">
                <a:tc>
                  <a:txBody>
                    <a:bodyPr/>
                    <a:lstStyle/>
                    <a:p>
                      <a:pPr algn="l" fontAlgn="b"/>
                      <a:r>
                        <a:rPr lang="en-US" sz="1100" b="0" i="0" u="none" strike="noStrike">
                          <a:solidFill>
                            <a:srgbClr val="000000"/>
                          </a:solidFill>
                          <a:effectLst/>
                          <a:latin typeface="Garamond" panose="02020404030301010803" pitchFamily="18" charset="0"/>
                        </a:rPr>
                        <a:t>Mr. Fatai Asimi</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Member </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77691640"/>
                  </a:ext>
                </a:extLst>
              </a:tr>
              <a:tr h="209469">
                <a:tc>
                  <a:txBody>
                    <a:bodyPr/>
                    <a:lstStyle/>
                    <a:p>
                      <a:pPr algn="l" fontAlgn="b"/>
                      <a:r>
                        <a:rPr lang="en-US" sz="1100" b="0" i="0" u="none" strike="noStrike">
                          <a:solidFill>
                            <a:srgbClr val="000000"/>
                          </a:solidFill>
                          <a:effectLst/>
                          <a:latin typeface="Garamond" panose="02020404030301010803" pitchFamily="18" charset="0"/>
                        </a:rPr>
                        <a:t>Mrs Taiwo Sonola</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Garamond" panose="02020404030301010803" pitchFamily="18" charset="0"/>
                        </a:rPr>
                        <a:t>Custodian</a:t>
                      </a:r>
                    </a:p>
                  </a:txBody>
                  <a:tcPr marL="0" marR="0" marT="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7590112"/>
                  </a:ext>
                </a:extLst>
              </a:tr>
            </a:tbl>
          </a:graphicData>
        </a:graphic>
      </p:graphicFrame>
      <p:graphicFrame>
        <p:nvGraphicFramePr>
          <p:cNvPr id="5" name="Chart 4">
            <a:extLst>
              <a:ext uri="{FF2B5EF4-FFF2-40B4-BE49-F238E27FC236}">
                <a16:creationId xmlns:a16="http://schemas.microsoft.com/office/drawing/2014/main" id="{9779D4FB-A22E-4E15-9A30-51AE341BD389}"/>
              </a:ext>
            </a:extLst>
          </p:cNvPr>
          <p:cNvGraphicFramePr>
            <a:graphicFrameLocks/>
          </p:cNvGraphicFramePr>
          <p:nvPr>
            <p:extLst>
              <p:ext uri="{D42A27DB-BD31-4B8C-83A1-F6EECF244321}">
                <p14:modId xmlns:p14="http://schemas.microsoft.com/office/powerpoint/2010/main" val="787733405"/>
              </p:ext>
            </p:extLst>
          </p:nvPr>
        </p:nvGraphicFramePr>
        <p:xfrm>
          <a:off x="8554415" y="1248458"/>
          <a:ext cx="3549524" cy="306110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C7C0F940-ABAA-4FDE-A1C3-F85F393072EF}"/>
              </a:ext>
            </a:extLst>
          </p:cNvPr>
          <p:cNvGraphicFramePr>
            <a:graphicFrameLocks/>
          </p:cNvGraphicFramePr>
          <p:nvPr>
            <p:extLst>
              <p:ext uri="{D42A27DB-BD31-4B8C-83A1-F6EECF244321}">
                <p14:modId xmlns:p14="http://schemas.microsoft.com/office/powerpoint/2010/main" val="2689867111"/>
              </p:ext>
            </p:extLst>
          </p:nvPr>
        </p:nvGraphicFramePr>
        <p:xfrm>
          <a:off x="4487387" y="1265810"/>
          <a:ext cx="3975701" cy="2064667"/>
        </p:xfrm>
        <a:graphic>
          <a:graphicData uri="http://schemas.openxmlformats.org/drawingml/2006/chart">
            <c:chart xmlns:c="http://schemas.openxmlformats.org/drawingml/2006/chart" xmlns:r="http://schemas.openxmlformats.org/officeDocument/2006/relationships" r:id="rId3"/>
          </a:graphicData>
        </a:graphic>
      </p:graphicFrame>
      <p:pic>
        <p:nvPicPr>
          <p:cNvPr id="10" name="Picture 9">
            <a:extLst>
              <a:ext uri="{FF2B5EF4-FFF2-40B4-BE49-F238E27FC236}">
                <a16:creationId xmlns:a16="http://schemas.microsoft.com/office/drawing/2014/main" id="{839BF2D4-0F6F-D818-507D-E1F562D0ED1B}"/>
              </a:ext>
            </a:extLst>
          </p:cNvPr>
          <p:cNvPicPr>
            <a:picLocks noChangeAspect="1"/>
          </p:cNvPicPr>
          <p:nvPr/>
        </p:nvPicPr>
        <p:blipFill>
          <a:blip r:embed="rId4"/>
          <a:stretch>
            <a:fillRect/>
          </a:stretch>
        </p:blipFill>
        <p:spPr>
          <a:xfrm>
            <a:off x="4489798" y="3380742"/>
            <a:ext cx="3970877" cy="1174750"/>
          </a:xfrm>
          <a:prstGeom prst="rect">
            <a:avLst/>
          </a:prstGeom>
        </p:spPr>
      </p:pic>
      <p:graphicFrame>
        <p:nvGraphicFramePr>
          <p:cNvPr id="11" name="Chart 10">
            <a:extLst>
              <a:ext uri="{FF2B5EF4-FFF2-40B4-BE49-F238E27FC236}">
                <a16:creationId xmlns:a16="http://schemas.microsoft.com/office/drawing/2014/main" id="{B1802661-7BE0-4C94-9505-3B82A2BFAA98}"/>
              </a:ext>
            </a:extLst>
          </p:cNvPr>
          <p:cNvGraphicFramePr>
            <a:graphicFrameLocks/>
          </p:cNvGraphicFramePr>
          <p:nvPr>
            <p:extLst>
              <p:ext uri="{D42A27DB-BD31-4B8C-83A1-F6EECF244321}">
                <p14:modId xmlns:p14="http://schemas.microsoft.com/office/powerpoint/2010/main" val="1735227150"/>
              </p:ext>
            </p:extLst>
          </p:nvPr>
        </p:nvGraphicFramePr>
        <p:xfrm>
          <a:off x="4487387" y="4555493"/>
          <a:ext cx="3970877" cy="217588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able 11">
            <a:extLst>
              <a:ext uri="{FF2B5EF4-FFF2-40B4-BE49-F238E27FC236}">
                <a16:creationId xmlns:a16="http://schemas.microsoft.com/office/drawing/2014/main" id="{FBF27CEB-D744-6D95-B81E-1C8D58E1E61E}"/>
              </a:ext>
            </a:extLst>
          </p:cNvPr>
          <p:cNvGraphicFramePr>
            <a:graphicFrameLocks noGrp="1"/>
          </p:cNvGraphicFramePr>
          <p:nvPr>
            <p:extLst>
              <p:ext uri="{D42A27DB-BD31-4B8C-83A1-F6EECF244321}">
                <p14:modId xmlns:p14="http://schemas.microsoft.com/office/powerpoint/2010/main" val="3190744547"/>
              </p:ext>
            </p:extLst>
          </p:nvPr>
        </p:nvGraphicFramePr>
        <p:xfrm>
          <a:off x="146152" y="5944621"/>
          <a:ext cx="4249911" cy="905795"/>
        </p:xfrm>
        <a:graphic>
          <a:graphicData uri="http://schemas.openxmlformats.org/drawingml/2006/table">
            <a:tbl>
              <a:tblPr/>
              <a:tblGrid>
                <a:gridCol w="2475006">
                  <a:extLst>
                    <a:ext uri="{9D8B030D-6E8A-4147-A177-3AD203B41FA5}">
                      <a16:colId xmlns:a16="http://schemas.microsoft.com/office/drawing/2014/main" val="1720869851"/>
                    </a:ext>
                  </a:extLst>
                </a:gridCol>
                <a:gridCol w="611356">
                  <a:extLst>
                    <a:ext uri="{9D8B030D-6E8A-4147-A177-3AD203B41FA5}">
                      <a16:colId xmlns:a16="http://schemas.microsoft.com/office/drawing/2014/main" val="1635030692"/>
                    </a:ext>
                  </a:extLst>
                </a:gridCol>
                <a:gridCol w="1163549">
                  <a:extLst>
                    <a:ext uri="{9D8B030D-6E8A-4147-A177-3AD203B41FA5}">
                      <a16:colId xmlns:a16="http://schemas.microsoft.com/office/drawing/2014/main" val="359889663"/>
                    </a:ext>
                  </a:extLst>
                </a:gridCol>
              </a:tblGrid>
              <a:tr h="195886">
                <a:tc>
                  <a:txBody>
                    <a:bodyPr/>
                    <a:lstStyle/>
                    <a:p>
                      <a:pPr algn="l" fontAlgn="ctr"/>
                      <a:r>
                        <a:rPr lang="en-US" sz="1100" b="1" i="0" u="none" strike="noStrike">
                          <a:solidFill>
                            <a:srgbClr val="FFFFFF"/>
                          </a:solidFill>
                          <a:effectLst/>
                          <a:latin typeface="Garamond" panose="02020404030301010803" pitchFamily="18" charset="0"/>
                        </a:rPr>
                        <a:t>FUND RETURNS</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100" b="1" i="0" u="none" strike="noStrike">
                          <a:solidFill>
                            <a:srgbClr val="FFFFFF"/>
                          </a:solidFill>
                          <a:effectLst/>
                          <a:latin typeface="Garamond" panose="02020404030301010803" pitchFamily="18" charset="0"/>
                        </a:rPr>
                        <a:t>Jan-25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100" b="1" i="0" u="none" strike="noStrike">
                          <a:solidFill>
                            <a:srgbClr val="FFFFFF"/>
                          </a:solidFill>
                          <a:effectLst/>
                          <a:latin typeface="Garamond" panose="02020404030301010803" pitchFamily="18" charset="0"/>
                        </a:rPr>
                        <a:t>Feb-25</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1648012285"/>
                  </a:ext>
                </a:extLst>
              </a:tr>
              <a:tr h="207325">
                <a:tc>
                  <a:txBody>
                    <a:bodyPr/>
                    <a:lstStyle/>
                    <a:p>
                      <a:pPr algn="l" fontAlgn="b"/>
                      <a:r>
                        <a:rPr lang="en-US" sz="1100" b="0" i="0" u="none" strike="noStrike">
                          <a:solidFill>
                            <a:srgbClr val="000000"/>
                          </a:solidFill>
                          <a:effectLst/>
                          <a:latin typeface="Garamond" panose="02020404030301010803" pitchFamily="18" charset="0"/>
                        </a:rPr>
                        <a:t>Month-on-Month</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3.54%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noFill/>
                  </a:tcPr>
                </a:tc>
                <a:tc>
                  <a:txBody>
                    <a:bodyPr/>
                    <a:lstStyle/>
                    <a:p>
                      <a:pPr algn="r" fontAlgn="b"/>
                      <a:r>
                        <a:rPr lang="en-US" sz="1100" b="0" i="0" u="none" strike="noStrike">
                          <a:solidFill>
                            <a:srgbClr val="000000"/>
                          </a:solidFill>
                          <a:effectLst/>
                          <a:latin typeface="Garamond" panose="02020404030301010803" pitchFamily="18" charset="0"/>
                        </a:rPr>
                        <a:t>-1.20%</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626433380"/>
                  </a:ext>
                </a:extLst>
              </a:tr>
              <a:tr h="225198">
                <a:tc>
                  <a:txBody>
                    <a:bodyPr/>
                    <a:lstStyle/>
                    <a:p>
                      <a:pPr algn="l" fontAlgn="b"/>
                      <a:r>
                        <a:rPr lang="en-US" sz="1100" b="0" i="0" u="none" strike="noStrike">
                          <a:solidFill>
                            <a:srgbClr val="000000"/>
                          </a:solidFill>
                          <a:effectLst/>
                          <a:latin typeface="Garamond" panose="02020404030301010803" pitchFamily="18" charset="0"/>
                        </a:rPr>
                        <a:t>Year-to-date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1.86%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r" fontAlgn="b"/>
                      <a:r>
                        <a:rPr lang="en-US" sz="1100" b="0" i="0" u="none" strike="noStrike">
                          <a:solidFill>
                            <a:srgbClr val="000000"/>
                          </a:solidFill>
                          <a:effectLst/>
                          <a:latin typeface="Garamond" panose="02020404030301010803" pitchFamily="18" charset="0"/>
                        </a:rPr>
                        <a:t>3.08%</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625269383"/>
                  </a:ext>
                </a:extLst>
              </a:tr>
              <a:tr h="277386">
                <a:tc>
                  <a:txBody>
                    <a:bodyPr/>
                    <a:lstStyle/>
                    <a:p>
                      <a:pPr algn="l" fontAlgn="b"/>
                      <a:r>
                        <a:rPr lang="en-US" sz="1100" b="0" i="0" u="none" strike="noStrike">
                          <a:solidFill>
                            <a:srgbClr val="000000"/>
                          </a:solidFill>
                          <a:effectLst/>
                          <a:latin typeface="Garamond" panose="02020404030301010803" pitchFamily="18" charset="0"/>
                        </a:rPr>
                        <a:t>Inception-to-date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a:solidFill>
                            <a:srgbClr val="000000"/>
                          </a:solidFill>
                          <a:effectLst/>
                          <a:latin typeface="Garamond" panose="02020404030301010803" pitchFamily="18" charset="0"/>
                        </a:rPr>
                        <a:t>282.87%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noFill/>
                  </a:tcPr>
                </a:tc>
                <a:tc>
                  <a:txBody>
                    <a:bodyPr/>
                    <a:lstStyle/>
                    <a:p>
                      <a:pPr algn="r" fontAlgn="b"/>
                      <a:r>
                        <a:rPr lang="en-US" sz="1100" b="0" i="0" u="none" strike="noStrike" dirty="0">
                          <a:solidFill>
                            <a:srgbClr val="000000"/>
                          </a:solidFill>
                          <a:effectLst/>
                          <a:latin typeface="Garamond" panose="02020404030301010803" pitchFamily="18" charset="0"/>
                        </a:rPr>
                        <a:t>286.25%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9005314"/>
                  </a:ext>
                </a:extLst>
              </a:tr>
            </a:tbl>
          </a:graphicData>
        </a:graphic>
      </p:graphicFrame>
      <p:graphicFrame>
        <p:nvGraphicFramePr>
          <p:cNvPr id="18" name="Table 17">
            <a:extLst>
              <a:ext uri="{FF2B5EF4-FFF2-40B4-BE49-F238E27FC236}">
                <a16:creationId xmlns:a16="http://schemas.microsoft.com/office/drawing/2014/main" id="{D357A189-9CD5-72FD-6D89-0927447A5272}"/>
              </a:ext>
            </a:extLst>
          </p:cNvPr>
          <p:cNvGraphicFramePr>
            <a:graphicFrameLocks noGrp="1"/>
          </p:cNvGraphicFramePr>
          <p:nvPr>
            <p:extLst>
              <p:ext uri="{D42A27DB-BD31-4B8C-83A1-F6EECF244321}">
                <p14:modId xmlns:p14="http://schemas.microsoft.com/office/powerpoint/2010/main" val="1403559423"/>
              </p:ext>
            </p:extLst>
          </p:nvPr>
        </p:nvGraphicFramePr>
        <p:xfrm>
          <a:off x="146152" y="1265811"/>
          <a:ext cx="4249908" cy="3043748"/>
        </p:xfrm>
        <a:graphic>
          <a:graphicData uri="http://schemas.openxmlformats.org/drawingml/2006/table">
            <a:tbl>
              <a:tblPr/>
              <a:tblGrid>
                <a:gridCol w="1909189">
                  <a:extLst>
                    <a:ext uri="{9D8B030D-6E8A-4147-A177-3AD203B41FA5}">
                      <a16:colId xmlns:a16="http://schemas.microsoft.com/office/drawing/2014/main" val="2857930156"/>
                    </a:ext>
                  </a:extLst>
                </a:gridCol>
                <a:gridCol w="2340719">
                  <a:extLst>
                    <a:ext uri="{9D8B030D-6E8A-4147-A177-3AD203B41FA5}">
                      <a16:colId xmlns:a16="http://schemas.microsoft.com/office/drawing/2014/main" val="1339797207"/>
                    </a:ext>
                  </a:extLst>
                </a:gridCol>
              </a:tblGrid>
              <a:tr h="224883">
                <a:tc>
                  <a:txBody>
                    <a:bodyPr/>
                    <a:lstStyle/>
                    <a:p>
                      <a:pPr algn="l" fontAlgn="b"/>
                      <a:r>
                        <a:rPr lang="en-US" sz="1100" b="1" i="0" u="none" strike="noStrike">
                          <a:solidFill>
                            <a:srgbClr val="FFFFFF"/>
                          </a:solidFill>
                          <a:effectLst/>
                          <a:latin typeface="Garamond" panose="02020404030301010803" pitchFamily="18" charset="0"/>
                        </a:rPr>
                        <a:t>FUND INFORMATION</a:t>
                      </a: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l" fontAlgn="b"/>
                      <a:r>
                        <a:rPr lang="en-US" sz="1100" b="0" i="0" u="none" strike="noStrike">
                          <a:solidFill>
                            <a:srgbClr val="FFFFFF"/>
                          </a:solidFill>
                          <a:effectLst/>
                          <a:latin typeface="Garamond" panose="02020404030301010803" pitchFamily="18"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1260994070"/>
                  </a:ext>
                </a:extLst>
              </a:tr>
              <a:tr h="175078">
                <a:tc>
                  <a:txBody>
                    <a:bodyPr/>
                    <a:lstStyle/>
                    <a:p>
                      <a:pPr algn="l" fontAlgn="ctr"/>
                      <a:r>
                        <a:rPr lang="en-US" sz="1100" b="0" i="0" u="none" strike="noStrike">
                          <a:solidFill>
                            <a:srgbClr val="000000"/>
                          </a:solidFill>
                          <a:effectLst/>
                          <a:latin typeface="Garamond" panose="02020404030301010803" pitchFamily="18" charset="0"/>
                        </a:rPr>
                        <a:t>Fund 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Open-ended</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93285107"/>
                  </a:ext>
                </a:extLst>
              </a:tr>
              <a:tr h="175078">
                <a:tc>
                  <a:txBody>
                    <a:bodyPr/>
                    <a:lstStyle/>
                    <a:p>
                      <a:pPr algn="l" fontAlgn="ctr"/>
                      <a:r>
                        <a:rPr lang="en-US" sz="1100" b="0" i="0" u="none" strike="noStrike">
                          <a:solidFill>
                            <a:srgbClr val="000000"/>
                          </a:solidFill>
                          <a:effectLst/>
                          <a:latin typeface="Garamond" panose="02020404030301010803" pitchFamily="18" charset="0"/>
                        </a:rPr>
                        <a:t>Category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Balanced Fund </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67861712"/>
                  </a:ext>
                </a:extLst>
              </a:tr>
              <a:tr h="175078">
                <a:tc>
                  <a:txBody>
                    <a:bodyPr/>
                    <a:lstStyle/>
                    <a:p>
                      <a:pPr algn="l" fontAlgn="ctr"/>
                      <a:r>
                        <a:rPr lang="en-US" sz="1100" b="0" i="0" u="none" strike="noStrike">
                          <a:solidFill>
                            <a:srgbClr val="000000"/>
                          </a:solidFill>
                          <a:effectLst/>
                          <a:latin typeface="Garamond" panose="02020404030301010803" pitchFamily="18" charset="0"/>
                        </a:rPr>
                        <a:t>Risk profile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Moderate</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36565646"/>
                  </a:ext>
                </a:extLst>
              </a:tr>
              <a:tr h="175078">
                <a:tc>
                  <a:txBody>
                    <a:bodyPr/>
                    <a:lstStyle/>
                    <a:p>
                      <a:pPr algn="l" fontAlgn="ctr"/>
                      <a:r>
                        <a:rPr lang="en-US" sz="1100" b="0" i="0" u="none" strike="noStrike">
                          <a:solidFill>
                            <a:srgbClr val="000000"/>
                          </a:solidFill>
                          <a:effectLst/>
                          <a:latin typeface="Garamond" panose="02020404030301010803" pitchFamily="18" charset="0"/>
                        </a:rPr>
                        <a:t>Launch date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15-May-15</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684397176"/>
                  </a:ext>
                </a:extLst>
              </a:tr>
              <a:tr h="180872">
                <a:tc>
                  <a:txBody>
                    <a:bodyPr/>
                    <a:lstStyle/>
                    <a:p>
                      <a:pPr algn="l" fontAlgn="ctr"/>
                      <a:r>
                        <a:rPr lang="en-US" sz="1100" b="0" i="0" u="none" strike="noStrike">
                          <a:solidFill>
                            <a:srgbClr val="000000"/>
                          </a:solidFill>
                          <a:effectLst/>
                          <a:latin typeface="Garamond" panose="02020404030301010803" pitchFamily="18" charset="0"/>
                        </a:rPr>
                        <a:t>Fund Manager</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PAC Asset Management Limited </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595311508"/>
                  </a:ext>
                </a:extLst>
              </a:tr>
              <a:tr h="175078">
                <a:tc>
                  <a:txBody>
                    <a:bodyPr/>
                    <a:lstStyle/>
                    <a:p>
                      <a:pPr algn="l" fontAlgn="ctr"/>
                      <a:r>
                        <a:rPr lang="en-US" sz="1100" b="0" i="0" u="none" strike="noStrike">
                          <a:solidFill>
                            <a:srgbClr val="000000"/>
                          </a:solidFill>
                          <a:effectLst/>
                          <a:latin typeface="Garamond" panose="02020404030301010803" pitchFamily="18" charset="0"/>
                        </a:rPr>
                        <a:t>Trustees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FBN Trustees Limited</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10719472"/>
                  </a:ext>
                </a:extLst>
              </a:tr>
              <a:tr h="175078">
                <a:tc>
                  <a:txBody>
                    <a:bodyPr/>
                    <a:lstStyle/>
                    <a:p>
                      <a:pPr algn="l" fontAlgn="ctr"/>
                      <a:r>
                        <a:rPr lang="en-US" sz="1100" b="0" i="0" u="none" strike="noStrike">
                          <a:solidFill>
                            <a:srgbClr val="000000"/>
                          </a:solidFill>
                          <a:effectLst/>
                          <a:latin typeface="Garamond" panose="02020404030301010803" pitchFamily="18" charset="0"/>
                        </a:rPr>
                        <a:t>Custodian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UBA Global Investor Services</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86317689"/>
                  </a:ext>
                </a:extLst>
              </a:tr>
              <a:tr h="175078">
                <a:tc>
                  <a:txBody>
                    <a:bodyPr/>
                    <a:lstStyle/>
                    <a:p>
                      <a:pPr algn="l" fontAlgn="ctr"/>
                      <a:r>
                        <a:rPr lang="en-US" sz="1100" b="0" i="0" u="none" strike="noStrike">
                          <a:solidFill>
                            <a:srgbClr val="000000"/>
                          </a:solidFill>
                          <a:effectLst/>
                          <a:latin typeface="Garamond" panose="02020404030301010803" pitchFamily="18" charset="0"/>
                        </a:rPr>
                        <a:t>Auditors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Garamond" panose="02020404030301010803" pitchFamily="18" charset="0"/>
                        </a:rPr>
                        <a:t>Sam Oyemade &amp; Co (SOC Compliance) </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613408093"/>
                  </a:ext>
                </a:extLst>
              </a:tr>
              <a:tr h="175078">
                <a:tc>
                  <a:txBody>
                    <a:bodyPr/>
                    <a:lstStyle/>
                    <a:p>
                      <a:pPr algn="l" fontAlgn="ctr"/>
                      <a:r>
                        <a:rPr lang="en-US" sz="1100" b="0" i="0" u="none" strike="noStrike">
                          <a:solidFill>
                            <a:srgbClr val="000000"/>
                          </a:solidFill>
                          <a:effectLst/>
                          <a:latin typeface="Garamond" panose="02020404030301010803" pitchFamily="18" charset="0"/>
                        </a:rPr>
                        <a:t>Management Fee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1% of NAV</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92277527"/>
                  </a:ext>
                </a:extLst>
              </a:tr>
              <a:tr h="525235">
                <a:tc>
                  <a:txBody>
                    <a:bodyPr/>
                    <a:lstStyle/>
                    <a:p>
                      <a:pPr algn="l" fontAlgn="ctr"/>
                      <a:r>
                        <a:rPr lang="en-US" sz="1100" b="0" i="0" u="none" strike="noStrike">
                          <a:solidFill>
                            <a:srgbClr val="000000"/>
                          </a:solidFill>
                          <a:effectLst/>
                          <a:latin typeface="Garamond" panose="02020404030301010803" pitchFamily="18" charset="0"/>
                        </a:rPr>
                        <a:t>Benchmark</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GB" sz="1100" b="0" i="0" u="none" strike="noStrike">
                          <a:solidFill>
                            <a:srgbClr val="000000"/>
                          </a:solidFill>
                          <a:effectLst/>
                          <a:latin typeface="Garamond" panose="02020404030301010803" pitchFamily="18" charset="0"/>
                        </a:rPr>
                        <a:t>Composite index comprising of NSE ASI, 5-Year Nigerian Sovereign Bond, 1-Year Nigerian Treasury Bill</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39354279"/>
                  </a:ext>
                </a:extLst>
              </a:tr>
              <a:tr h="186900">
                <a:tc>
                  <a:txBody>
                    <a:bodyPr/>
                    <a:lstStyle/>
                    <a:p>
                      <a:pPr algn="l" fontAlgn="ctr"/>
                      <a:r>
                        <a:rPr lang="en-US" sz="1100" b="0" i="0" u="none" strike="noStrike">
                          <a:solidFill>
                            <a:srgbClr val="000000"/>
                          </a:solidFill>
                          <a:effectLst/>
                          <a:latin typeface="Garamond" panose="02020404030301010803" pitchFamily="18" charset="0"/>
                        </a:rPr>
                        <a:t>Dividend Frequency</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Annual</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4206630"/>
                  </a:ext>
                </a:extLst>
              </a:tr>
              <a:tr h="175078">
                <a:tc>
                  <a:txBody>
                    <a:bodyPr/>
                    <a:lstStyle/>
                    <a:p>
                      <a:pPr algn="l" fontAlgn="ctr"/>
                      <a:r>
                        <a:rPr lang="en-US" sz="1100" b="0" i="0" u="none" strike="noStrike">
                          <a:solidFill>
                            <a:srgbClr val="000000"/>
                          </a:solidFill>
                          <a:effectLst/>
                          <a:latin typeface="Garamond" panose="02020404030301010803" pitchFamily="18" charset="0"/>
                        </a:rPr>
                        <a:t>6-Year Annual Growth Rate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a:solidFill>
                            <a:srgbClr val="000000"/>
                          </a:solidFill>
                          <a:effectLst/>
                          <a:latin typeface="Garamond" panose="02020404030301010803" pitchFamily="18" charset="0"/>
                        </a:rPr>
                        <a:t>5.25%</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875350614"/>
                  </a:ext>
                </a:extLst>
              </a:tr>
              <a:tr h="175078">
                <a:tc>
                  <a:txBody>
                    <a:bodyPr/>
                    <a:lstStyle/>
                    <a:p>
                      <a:pPr algn="l" fontAlgn="ctr"/>
                      <a:r>
                        <a:rPr lang="en-US" sz="1100" b="0" i="0" u="none" strike="noStrike">
                          <a:solidFill>
                            <a:srgbClr val="000000"/>
                          </a:solidFill>
                          <a:effectLst/>
                          <a:latin typeface="Garamond" panose="02020404030301010803" pitchFamily="18" charset="0"/>
                        </a:rPr>
                        <a:t>Dealing Days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Garamond" panose="02020404030301010803" pitchFamily="18" charset="0"/>
                        </a:rPr>
                        <a:t>Monday – Friday</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222782567"/>
                  </a:ext>
                </a:extLst>
              </a:tr>
              <a:tr h="175078">
                <a:tc>
                  <a:txBody>
                    <a:bodyPr/>
                    <a:lstStyle/>
                    <a:p>
                      <a:pPr algn="l" fontAlgn="ctr"/>
                      <a:r>
                        <a:rPr lang="en-US" sz="1100" b="0" i="0" u="none" strike="noStrike">
                          <a:solidFill>
                            <a:srgbClr val="000000"/>
                          </a:solidFill>
                          <a:effectLst/>
                          <a:latin typeface="Garamond" panose="02020404030301010803" pitchFamily="18" charset="0"/>
                        </a:rPr>
                        <a:t>NAV per unit (NGN)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00" b="0" i="0" u="none" strike="noStrike" dirty="0">
                          <a:solidFill>
                            <a:srgbClr val="000000"/>
                          </a:solidFill>
                          <a:effectLst/>
                          <a:latin typeface="Garamond" panose="02020404030301010803" pitchFamily="18" charset="0"/>
                        </a:rPr>
                        <a:t> NGN2.77 </a:t>
                      </a:r>
                    </a:p>
                  </a:txBody>
                  <a:tcPr marL="0" marR="0" marT="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4382990"/>
                  </a:ext>
                </a:extLst>
              </a:tr>
            </a:tbl>
          </a:graphicData>
        </a:graphic>
      </p:graphicFrame>
    </p:spTree>
    <p:extLst>
      <p:ext uri="{BB962C8B-B14F-4D97-AF65-F5344CB8AC3E}">
        <p14:creationId xmlns:p14="http://schemas.microsoft.com/office/powerpoint/2010/main" val="168498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1F1833-58F8-4102-9E3E-2E23B7B154F9}"/>
              </a:ext>
            </a:extLst>
          </p:cNvPr>
          <p:cNvSpPr txBox="1"/>
          <p:nvPr/>
        </p:nvSpPr>
        <p:spPr>
          <a:xfrm>
            <a:off x="94878" y="509793"/>
            <a:ext cx="12013597" cy="523220"/>
          </a:xfrm>
          <a:prstGeom prst="rect">
            <a:avLst/>
          </a:prstGeom>
          <a:noFill/>
          <a:ln>
            <a:solidFill>
              <a:schemeClr val="accent1"/>
            </a:solidFill>
          </a:ln>
        </p:spPr>
        <p:txBody>
          <a:bodyPr wrap="square" rtlCol="0">
            <a:spAutoFit/>
          </a:bodyPr>
          <a:lstStyle/>
          <a:p>
            <a:pPr algn="just"/>
            <a:r>
              <a:rPr lang="en-US" sz="1400">
                <a:latin typeface="Trebuchet MS" panose="020B0603020202020204" pitchFamily="34" charset="0"/>
              </a:rPr>
              <a:t>The primary objective of PACAM Equity Fund is to achieve long-term capital appreciation by investing in high quality listed equities across sectors on the Nigerian Stock Exchange (NGX) as well as Fixed income instruments, with more concentration on equity instruments.</a:t>
            </a:r>
            <a:endParaRPr lang="en-NG" sz="1400">
              <a:latin typeface="Trebuchet MS" panose="020B0603020202020204" pitchFamily="34" charset="0"/>
            </a:endParaRPr>
          </a:p>
        </p:txBody>
      </p:sp>
      <p:sp>
        <p:nvSpPr>
          <p:cNvPr id="7" name="TextBox 6">
            <a:extLst>
              <a:ext uri="{FF2B5EF4-FFF2-40B4-BE49-F238E27FC236}">
                <a16:creationId xmlns:a16="http://schemas.microsoft.com/office/drawing/2014/main" id="{B5C7AF14-6083-41C9-BEBF-EF53C10D0EF0}"/>
              </a:ext>
            </a:extLst>
          </p:cNvPr>
          <p:cNvSpPr txBox="1"/>
          <p:nvPr/>
        </p:nvSpPr>
        <p:spPr>
          <a:xfrm>
            <a:off x="146152" y="7584"/>
            <a:ext cx="9779725" cy="400110"/>
          </a:xfrm>
          <a:prstGeom prst="rect">
            <a:avLst/>
          </a:prstGeom>
          <a:noFill/>
        </p:spPr>
        <p:txBody>
          <a:bodyPr wrap="square" rtlCol="0">
            <a:spAutoFit/>
          </a:bodyPr>
          <a:lstStyle/>
          <a:p>
            <a:r>
              <a:rPr lang="en-US" sz="2000" b="1" dirty="0">
                <a:solidFill>
                  <a:schemeClr val="accent5">
                    <a:lumMod val="50000"/>
                  </a:schemeClr>
                </a:solidFill>
                <a:latin typeface="Trebuchet MS" panose="020B0603020202020204" pitchFamily="34" charset="0"/>
              </a:rPr>
              <a:t>PACAM EQUITY FUND 						            	    		 </a:t>
            </a:r>
            <a:r>
              <a:rPr lang="en-US" b="1" dirty="0">
                <a:solidFill>
                  <a:srgbClr val="002060"/>
                </a:solidFill>
                <a:latin typeface="Trebuchet MS" panose="020B0603020202020204" pitchFamily="34" charset="0"/>
              </a:rPr>
              <a:t>28</a:t>
            </a:r>
            <a:r>
              <a:rPr kumimoji="0" lang="en-US"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February-2025</a:t>
            </a:r>
            <a:endParaRPr lang="en-NG" sz="2000" b="1" dirty="0">
              <a:solidFill>
                <a:schemeClr val="accent5">
                  <a:lumMod val="50000"/>
                </a:schemeClr>
              </a:solidFill>
              <a:latin typeface="Trebuchet MS" panose="020B0603020202020204" pitchFamily="34" charset="0"/>
            </a:endParaRPr>
          </a:p>
        </p:txBody>
      </p:sp>
      <p:sp>
        <p:nvSpPr>
          <p:cNvPr id="13" name="TextBox 12">
            <a:extLst>
              <a:ext uri="{FF2B5EF4-FFF2-40B4-BE49-F238E27FC236}">
                <a16:creationId xmlns:a16="http://schemas.microsoft.com/office/drawing/2014/main" id="{016EADFC-2076-4063-914C-3F8F467C9879}"/>
              </a:ext>
            </a:extLst>
          </p:cNvPr>
          <p:cNvSpPr txBox="1"/>
          <p:nvPr/>
        </p:nvSpPr>
        <p:spPr>
          <a:xfrm>
            <a:off x="8571959" y="3414959"/>
            <a:ext cx="3523376" cy="3293209"/>
          </a:xfrm>
          <a:prstGeom prst="rect">
            <a:avLst/>
          </a:prstGeom>
          <a:noFill/>
          <a:ln>
            <a:solidFill>
              <a:schemeClr val="accent5">
                <a:lumMod val="50000"/>
              </a:schemeClr>
            </a:solidFill>
          </a:ln>
        </p:spPr>
        <p:txBody>
          <a:bodyPr wrap="square">
            <a:spAutoFit/>
          </a:bodyPr>
          <a:lstStyle/>
          <a:p>
            <a:pPr algn="just"/>
            <a:r>
              <a:rPr lang="en-US" sz="1400" b="1" dirty="0">
                <a:solidFill>
                  <a:schemeClr val="accent5">
                    <a:lumMod val="50000"/>
                  </a:schemeClr>
                </a:solidFill>
                <a:latin typeface="Trebuchet MS" panose="020B0603020202020204" pitchFamily="34" charset="0"/>
              </a:rPr>
              <a:t>PERFORMANCE REVIEW:</a:t>
            </a:r>
            <a:endParaRPr lang="en-US" sz="700" b="1" dirty="0">
              <a:solidFill>
                <a:schemeClr val="accent5">
                  <a:lumMod val="50000"/>
                </a:schemeClr>
              </a:solidFill>
              <a:latin typeface="Trebuchet MS" panose="020B0603020202020204" pitchFamily="34" charset="0"/>
            </a:endParaRPr>
          </a:p>
          <a:p>
            <a:pPr algn="just"/>
            <a:r>
              <a:rPr lang="en-US" sz="1200" dirty="0">
                <a:solidFill>
                  <a:schemeClr val="tx1">
                    <a:lumMod val="95000"/>
                    <a:lumOff val="5000"/>
                  </a:schemeClr>
                </a:solidFill>
                <a:latin typeface="Trebuchet MS" panose="020B0603020202020204" pitchFamily="34" charset="0"/>
              </a:rPr>
              <a:t>The fund's performance mirrored the bearish trend in the NGX, </a:t>
            </a:r>
            <a:r>
              <a:rPr lang="en-GB" sz="1200" dirty="0">
                <a:solidFill>
                  <a:schemeClr val="tx1">
                    <a:lumMod val="95000"/>
                    <a:lumOff val="5000"/>
                  </a:schemeClr>
                </a:solidFill>
                <a:latin typeface="Trebuchet MS" panose="020B0603020202020204" pitchFamily="34" charset="0"/>
              </a:rPr>
              <a:t>note as the NGX All Share Index lost by 0.23% to close at 106,538.60 (against January:104,496.12),it closed </a:t>
            </a:r>
            <a:r>
              <a:rPr lang="en-GB" sz="1200">
                <a:solidFill>
                  <a:schemeClr val="tx1">
                    <a:lumMod val="95000"/>
                    <a:lumOff val="5000"/>
                  </a:schemeClr>
                </a:solidFill>
                <a:latin typeface="Trebuchet MS" panose="020B0603020202020204" pitchFamily="34" charset="0"/>
              </a:rPr>
              <a:t>at ₦2.47Billion </a:t>
            </a:r>
            <a:r>
              <a:rPr lang="en-GB" sz="1200" dirty="0">
                <a:solidFill>
                  <a:schemeClr val="tx1">
                    <a:lumMod val="95000"/>
                    <a:lumOff val="5000"/>
                  </a:schemeClr>
                </a:solidFill>
                <a:latin typeface="Trebuchet MS" panose="020B0603020202020204" pitchFamily="34" charset="0"/>
              </a:rPr>
              <a:t>volume traded. </a:t>
            </a:r>
            <a:endParaRPr lang="en-US" sz="400" dirty="0">
              <a:solidFill>
                <a:schemeClr val="tx1">
                  <a:lumMod val="95000"/>
                  <a:lumOff val="5000"/>
                </a:schemeClr>
              </a:solidFill>
              <a:latin typeface="Trebuchet MS" panose="020B0603020202020204" pitchFamily="34" charset="0"/>
            </a:endParaRPr>
          </a:p>
          <a:p>
            <a:pPr algn="just"/>
            <a:endParaRPr lang="en-US" sz="200" dirty="0">
              <a:solidFill>
                <a:schemeClr val="tx1">
                  <a:lumMod val="95000"/>
                  <a:lumOff val="5000"/>
                </a:schemeClr>
              </a:solidFill>
              <a:latin typeface="Trebuchet MS" panose="020B0603020202020204" pitchFamily="34" charset="0"/>
            </a:endParaRPr>
          </a:p>
          <a:p>
            <a:pPr algn="just"/>
            <a:r>
              <a:rPr lang="en-US" sz="1200" dirty="0">
                <a:solidFill>
                  <a:schemeClr val="tx1">
                    <a:lumMod val="95000"/>
                    <a:lumOff val="5000"/>
                  </a:schemeClr>
                </a:solidFill>
                <a:latin typeface="Trebuchet MS" panose="020B0603020202020204" pitchFamily="34" charset="0"/>
              </a:rPr>
              <a:t>The fund also saw a slight variations in its fixed income asset owing to asset pricing of the instruments held on this fund.</a:t>
            </a:r>
          </a:p>
          <a:p>
            <a:pPr algn="just"/>
            <a:endParaRPr lang="en-US" sz="400" dirty="0">
              <a:solidFill>
                <a:schemeClr val="tx1">
                  <a:lumMod val="95000"/>
                  <a:lumOff val="5000"/>
                </a:schemeClr>
              </a:solidFill>
              <a:latin typeface="Trebuchet MS" panose="020B0603020202020204" pitchFamily="34" charset="0"/>
            </a:endParaRPr>
          </a:p>
          <a:p>
            <a:pPr algn="just"/>
            <a:endParaRPr lang="en-US" sz="300" dirty="0">
              <a:solidFill>
                <a:schemeClr val="tx1">
                  <a:lumMod val="95000"/>
                  <a:lumOff val="5000"/>
                </a:schemeClr>
              </a:solidFill>
              <a:latin typeface="Trebuchet MS" panose="020B0603020202020204" pitchFamily="34" charset="0"/>
            </a:endParaRPr>
          </a:p>
          <a:p>
            <a:pPr algn="just"/>
            <a:r>
              <a:rPr lang="en-US" sz="1200" dirty="0">
                <a:solidFill>
                  <a:schemeClr val="tx1">
                    <a:lumMod val="95000"/>
                    <a:lumOff val="5000"/>
                  </a:schemeClr>
                </a:solidFill>
                <a:latin typeface="Trebuchet MS" panose="020B0603020202020204" pitchFamily="34" charset="0"/>
              </a:rPr>
              <a:t>We anticipate an increase in activities in the equity space as investors are looking to take advantage of interim dividends being paid by several stocks held in their position.</a:t>
            </a:r>
          </a:p>
          <a:p>
            <a:pPr algn="just"/>
            <a:endParaRPr lang="en-US" sz="500" dirty="0">
              <a:solidFill>
                <a:schemeClr val="tx1">
                  <a:lumMod val="95000"/>
                  <a:lumOff val="5000"/>
                </a:schemeClr>
              </a:solidFill>
              <a:latin typeface="Trebuchet MS" panose="020B0603020202020204" pitchFamily="34" charset="0"/>
            </a:endParaRPr>
          </a:p>
          <a:p>
            <a:pPr algn="just"/>
            <a:r>
              <a:rPr lang="en-US" sz="1200" dirty="0">
                <a:solidFill>
                  <a:schemeClr val="tx1">
                    <a:lumMod val="95000"/>
                    <a:lumOff val="5000"/>
                  </a:schemeClr>
                </a:solidFill>
                <a:latin typeface="Trebuchet MS" panose="020B0603020202020204" pitchFamily="34" charset="0"/>
              </a:rPr>
              <a:t>This presents buying opportunities as asset pricing is expected to move down.</a:t>
            </a:r>
          </a:p>
          <a:p>
            <a:pPr algn="just"/>
            <a:endParaRPr lang="en-GB" sz="1200" dirty="0">
              <a:solidFill>
                <a:schemeClr val="tx1">
                  <a:lumMod val="95000"/>
                  <a:lumOff val="5000"/>
                </a:schemeClr>
              </a:solidFill>
              <a:latin typeface="Trebuchet MS" panose="020B0603020202020204" pitchFamily="34" charset="0"/>
            </a:endParaRPr>
          </a:p>
        </p:txBody>
      </p:sp>
      <p:graphicFrame>
        <p:nvGraphicFramePr>
          <p:cNvPr id="11" name="Table 10">
            <a:extLst>
              <a:ext uri="{FF2B5EF4-FFF2-40B4-BE49-F238E27FC236}">
                <a16:creationId xmlns:a16="http://schemas.microsoft.com/office/drawing/2014/main" id="{B3CC09F7-9CCC-654E-4D24-DE666B8C7299}"/>
              </a:ext>
            </a:extLst>
          </p:cNvPr>
          <p:cNvGraphicFramePr>
            <a:graphicFrameLocks noGrp="1"/>
          </p:cNvGraphicFramePr>
          <p:nvPr>
            <p:extLst>
              <p:ext uri="{D42A27DB-BD31-4B8C-83A1-F6EECF244321}">
                <p14:modId xmlns:p14="http://schemas.microsoft.com/office/powerpoint/2010/main" val="4260908547"/>
              </p:ext>
            </p:extLst>
          </p:nvPr>
        </p:nvGraphicFramePr>
        <p:xfrm>
          <a:off x="75858" y="4404666"/>
          <a:ext cx="4117956" cy="1344637"/>
        </p:xfrm>
        <a:graphic>
          <a:graphicData uri="http://schemas.openxmlformats.org/drawingml/2006/table">
            <a:tbl>
              <a:tblPr/>
              <a:tblGrid>
                <a:gridCol w="1902717">
                  <a:extLst>
                    <a:ext uri="{9D8B030D-6E8A-4147-A177-3AD203B41FA5}">
                      <a16:colId xmlns:a16="http://schemas.microsoft.com/office/drawing/2014/main" val="4274422300"/>
                    </a:ext>
                  </a:extLst>
                </a:gridCol>
                <a:gridCol w="2215239">
                  <a:extLst>
                    <a:ext uri="{9D8B030D-6E8A-4147-A177-3AD203B41FA5}">
                      <a16:colId xmlns:a16="http://schemas.microsoft.com/office/drawing/2014/main" val="2976660499"/>
                    </a:ext>
                  </a:extLst>
                </a:gridCol>
              </a:tblGrid>
              <a:tr h="196093">
                <a:tc gridSpan="2">
                  <a:txBody>
                    <a:bodyPr/>
                    <a:lstStyle/>
                    <a:p>
                      <a:pPr algn="l" fontAlgn="b"/>
                      <a:r>
                        <a:rPr lang="en-US" sz="1150" b="1" i="0" u="none" strike="noStrike">
                          <a:solidFill>
                            <a:srgbClr val="FFFFFF"/>
                          </a:solidFill>
                          <a:effectLst/>
                          <a:latin typeface="Garamond" panose="02020404030301010803" pitchFamily="18" charset="0"/>
                        </a:rPr>
                        <a:t>INVESTMENT COMMITTEE</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6365C"/>
                    </a:solidFill>
                  </a:tcPr>
                </a:tc>
                <a:tc hMerge="1">
                  <a:txBody>
                    <a:bodyPr/>
                    <a:lstStyle/>
                    <a:p>
                      <a:endParaRPr lang="en-US"/>
                    </a:p>
                  </a:txBody>
                  <a:tcPr/>
                </a:tc>
                <a:extLst>
                  <a:ext uri="{0D108BD9-81ED-4DB2-BD59-A6C34878D82A}">
                    <a16:rowId xmlns:a16="http://schemas.microsoft.com/office/drawing/2014/main" val="2095526099"/>
                  </a:ext>
                </a:extLst>
              </a:tr>
              <a:tr h="186755">
                <a:tc>
                  <a:txBody>
                    <a:bodyPr/>
                    <a:lstStyle/>
                    <a:p>
                      <a:pPr algn="l" fontAlgn="b"/>
                      <a:r>
                        <a:rPr lang="en-US" sz="1150" b="0" i="0" u="none" strike="noStrike">
                          <a:solidFill>
                            <a:srgbClr val="000000"/>
                          </a:solidFill>
                          <a:effectLst/>
                          <a:latin typeface="Garamond" panose="02020404030301010803" pitchFamily="18" charset="0"/>
                        </a:rPr>
                        <a:t>Mr. Sam Onukwue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Chairman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863801133"/>
                  </a:ext>
                </a:extLst>
              </a:tr>
              <a:tr h="186755">
                <a:tc>
                  <a:txBody>
                    <a:bodyPr/>
                    <a:lstStyle/>
                    <a:p>
                      <a:pPr algn="l" fontAlgn="b"/>
                      <a:r>
                        <a:rPr lang="en-US" sz="1150" b="0" i="0" u="none" strike="noStrike">
                          <a:solidFill>
                            <a:srgbClr val="000000"/>
                          </a:solidFill>
                          <a:effectLst/>
                          <a:latin typeface="Garamond" panose="02020404030301010803" pitchFamily="18" charset="0"/>
                        </a:rPr>
                        <a:t>Mr. Sina Alimi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Member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40920674"/>
                  </a:ext>
                </a:extLst>
              </a:tr>
              <a:tr h="196093">
                <a:tc>
                  <a:txBody>
                    <a:bodyPr/>
                    <a:lstStyle/>
                    <a:p>
                      <a:pPr algn="l" fontAlgn="b"/>
                      <a:r>
                        <a:rPr lang="en-US" sz="1150" b="0" i="0" u="none" strike="noStrike">
                          <a:solidFill>
                            <a:srgbClr val="000000"/>
                          </a:solidFill>
                          <a:effectLst/>
                          <a:latin typeface="Garamond" panose="02020404030301010803" pitchFamily="18" charset="0"/>
                        </a:rPr>
                        <a:t>Mr Samuel Adesanmi</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dirty="0">
                          <a:solidFill>
                            <a:srgbClr val="000000"/>
                          </a:solidFill>
                          <a:effectLst/>
                          <a:latin typeface="Garamond" panose="02020404030301010803" pitchFamily="18" charset="0"/>
                        </a:rPr>
                        <a:t>Trustee's Representative</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694335095"/>
                  </a:ext>
                </a:extLst>
              </a:tr>
              <a:tr h="196093">
                <a:tc>
                  <a:txBody>
                    <a:bodyPr/>
                    <a:lstStyle/>
                    <a:p>
                      <a:pPr algn="l" fontAlgn="b"/>
                      <a:r>
                        <a:rPr lang="en-US" sz="1150" b="0" i="0" u="none" strike="noStrike" dirty="0">
                          <a:solidFill>
                            <a:srgbClr val="000000"/>
                          </a:solidFill>
                          <a:effectLst/>
                          <a:latin typeface="Garamond" panose="02020404030301010803" pitchFamily="18" charset="0"/>
                        </a:rPr>
                        <a:t>Mr. Bamidele Ige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Fund Manager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49887171"/>
                  </a:ext>
                </a:extLst>
              </a:tr>
              <a:tr h="196093">
                <a:tc>
                  <a:txBody>
                    <a:bodyPr/>
                    <a:lstStyle/>
                    <a:p>
                      <a:pPr algn="l" fontAlgn="b"/>
                      <a:r>
                        <a:rPr lang="en-US" sz="1150" b="0" i="0" u="none" strike="noStrike">
                          <a:solidFill>
                            <a:srgbClr val="000000"/>
                          </a:solidFill>
                          <a:effectLst/>
                          <a:latin typeface="Garamond" panose="02020404030301010803" pitchFamily="18" charset="0"/>
                        </a:rPr>
                        <a:t>Mr Fatai Asimi</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Member </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310948587"/>
                  </a:ext>
                </a:extLst>
              </a:tr>
              <a:tr h="186755">
                <a:tc>
                  <a:txBody>
                    <a:bodyPr/>
                    <a:lstStyle/>
                    <a:p>
                      <a:pPr algn="l" fontAlgn="b"/>
                      <a:r>
                        <a:rPr lang="en-US" sz="1150" b="0" i="0" u="none" strike="noStrike">
                          <a:solidFill>
                            <a:srgbClr val="000000"/>
                          </a:solidFill>
                          <a:effectLst/>
                          <a:latin typeface="Garamond" panose="02020404030301010803" pitchFamily="18" charset="0"/>
                        </a:rPr>
                        <a:t>Mrs Taiwo Sonola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50" b="0" i="0" u="none" strike="noStrike" dirty="0">
                          <a:solidFill>
                            <a:srgbClr val="000000"/>
                          </a:solidFill>
                          <a:effectLst/>
                          <a:latin typeface="Garamond" panose="02020404030301010803" pitchFamily="18" charset="0"/>
                        </a:rPr>
                        <a:t>Custodian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4541774"/>
                  </a:ext>
                </a:extLst>
              </a:tr>
            </a:tbl>
          </a:graphicData>
        </a:graphic>
      </p:graphicFrame>
      <p:graphicFrame>
        <p:nvGraphicFramePr>
          <p:cNvPr id="5" name="Table 4">
            <a:extLst>
              <a:ext uri="{FF2B5EF4-FFF2-40B4-BE49-F238E27FC236}">
                <a16:creationId xmlns:a16="http://schemas.microsoft.com/office/drawing/2014/main" id="{E68ED34E-07BA-753D-CE9C-F704F471D24F}"/>
              </a:ext>
            </a:extLst>
          </p:cNvPr>
          <p:cNvGraphicFramePr>
            <a:graphicFrameLocks noGrp="1"/>
          </p:cNvGraphicFramePr>
          <p:nvPr>
            <p:extLst>
              <p:ext uri="{D42A27DB-BD31-4B8C-83A1-F6EECF244321}">
                <p14:modId xmlns:p14="http://schemas.microsoft.com/office/powerpoint/2010/main" val="560892343"/>
              </p:ext>
            </p:extLst>
          </p:nvPr>
        </p:nvGraphicFramePr>
        <p:xfrm>
          <a:off x="75859" y="1196151"/>
          <a:ext cx="4074972" cy="3155975"/>
        </p:xfrm>
        <a:graphic>
          <a:graphicData uri="http://schemas.openxmlformats.org/drawingml/2006/table">
            <a:tbl>
              <a:tblPr/>
              <a:tblGrid>
                <a:gridCol w="1881644">
                  <a:extLst>
                    <a:ext uri="{9D8B030D-6E8A-4147-A177-3AD203B41FA5}">
                      <a16:colId xmlns:a16="http://schemas.microsoft.com/office/drawing/2014/main" val="1730436143"/>
                    </a:ext>
                  </a:extLst>
                </a:gridCol>
                <a:gridCol w="2193328">
                  <a:extLst>
                    <a:ext uri="{9D8B030D-6E8A-4147-A177-3AD203B41FA5}">
                      <a16:colId xmlns:a16="http://schemas.microsoft.com/office/drawing/2014/main" val="4010991754"/>
                    </a:ext>
                  </a:extLst>
                </a:gridCol>
              </a:tblGrid>
              <a:tr h="160834">
                <a:tc>
                  <a:txBody>
                    <a:bodyPr/>
                    <a:lstStyle/>
                    <a:p>
                      <a:pPr algn="l" fontAlgn="b"/>
                      <a:r>
                        <a:rPr lang="en-US" sz="1150" b="1" i="0" u="none" strike="noStrike">
                          <a:solidFill>
                            <a:srgbClr val="FFFFFF"/>
                          </a:solidFill>
                          <a:effectLst/>
                          <a:latin typeface="Garamond" panose="02020404030301010803" pitchFamily="18" charset="0"/>
                        </a:rPr>
                        <a:t>FUND INFORMATION</a:t>
                      </a:r>
                    </a:p>
                  </a:txBody>
                  <a:tcPr marL="6350" marR="6350" marT="635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l" fontAlgn="b"/>
                      <a:r>
                        <a:rPr lang="en-US" sz="1150" b="0" i="0" u="none" strike="noStrike">
                          <a:solidFill>
                            <a:srgbClr val="FFFFFF"/>
                          </a:solidFill>
                          <a:effectLst/>
                          <a:latin typeface="Garamond" panose="02020404030301010803" pitchFamily="18" charset="0"/>
                        </a:rPr>
                        <a:t> </a:t>
                      </a:r>
                    </a:p>
                  </a:txBody>
                  <a:tcPr marL="6350" marR="6350" marT="635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2880808443"/>
                  </a:ext>
                </a:extLst>
              </a:tr>
              <a:tr h="160834">
                <a:tc>
                  <a:txBody>
                    <a:bodyPr/>
                    <a:lstStyle/>
                    <a:p>
                      <a:pPr algn="l" fontAlgn="b"/>
                      <a:r>
                        <a:rPr lang="en-US" sz="1150" b="0" i="0" u="none" strike="noStrike">
                          <a:solidFill>
                            <a:srgbClr val="000000"/>
                          </a:solidFill>
                          <a:effectLst/>
                          <a:latin typeface="Garamond" panose="02020404030301010803" pitchFamily="18" charset="0"/>
                        </a:rPr>
                        <a:t>Fund type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Open-ended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294873858"/>
                  </a:ext>
                </a:extLst>
              </a:tr>
              <a:tr h="160834">
                <a:tc>
                  <a:txBody>
                    <a:bodyPr/>
                    <a:lstStyle/>
                    <a:p>
                      <a:pPr algn="l" fontAlgn="b"/>
                      <a:r>
                        <a:rPr lang="en-US" sz="1150" b="0" i="0" u="none" strike="noStrike">
                          <a:solidFill>
                            <a:srgbClr val="000000"/>
                          </a:solidFill>
                          <a:effectLst/>
                          <a:latin typeface="Garamond" panose="02020404030301010803" pitchFamily="18" charset="0"/>
                        </a:rPr>
                        <a:t>Category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Equity Fund </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789291555"/>
                  </a:ext>
                </a:extLst>
              </a:tr>
              <a:tr h="160834">
                <a:tc>
                  <a:txBody>
                    <a:bodyPr/>
                    <a:lstStyle/>
                    <a:p>
                      <a:pPr algn="l" fontAlgn="b"/>
                      <a:r>
                        <a:rPr lang="en-US" sz="1150" b="0" i="0" u="none" strike="noStrike">
                          <a:solidFill>
                            <a:srgbClr val="000000"/>
                          </a:solidFill>
                          <a:effectLst/>
                          <a:latin typeface="Garamond" panose="02020404030301010803" pitchFamily="18" charset="0"/>
                        </a:rPr>
                        <a:t>Risk profile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High</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162638723"/>
                  </a:ext>
                </a:extLst>
              </a:tr>
              <a:tr h="160834">
                <a:tc>
                  <a:txBody>
                    <a:bodyPr/>
                    <a:lstStyle/>
                    <a:p>
                      <a:pPr algn="l" fontAlgn="b"/>
                      <a:r>
                        <a:rPr lang="en-US" sz="1150" b="0" i="0" u="none" strike="noStrike">
                          <a:solidFill>
                            <a:srgbClr val="000000"/>
                          </a:solidFill>
                          <a:effectLst/>
                          <a:latin typeface="Garamond" panose="02020404030301010803" pitchFamily="18" charset="0"/>
                        </a:rPr>
                        <a:t>Launch 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20-May-19</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600648820"/>
                  </a:ext>
                </a:extLst>
              </a:tr>
              <a:tr h="160834">
                <a:tc>
                  <a:txBody>
                    <a:bodyPr/>
                    <a:lstStyle/>
                    <a:p>
                      <a:pPr algn="l" fontAlgn="b"/>
                      <a:r>
                        <a:rPr lang="en-US" sz="1150" b="0" i="0" u="none" strike="noStrike">
                          <a:solidFill>
                            <a:srgbClr val="000000"/>
                          </a:solidFill>
                          <a:effectLst/>
                          <a:latin typeface="Garamond" panose="02020404030301010803" pitchFamily="18" charset="0"/>
                        </a:rPr>
                        <a:t>Fund Manager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PAC Asset Management Limited </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97722645"/>
                  </a:ext>
                </a:extLst>
              </a:tr>
              <a:tr h="160834">
                <a:tc>
                  <a:txBody>
                    <a:bodyPr/>
                    <a:lstStyle/>
                    <a:p>
                      <a:pPr algn="l" fontAlgn="b"/>
                      <a:r>
                        <a:rPr lang="en-US" sz="1150" b="0" i="0" u="none" strike="noStrike">
                          <a:solidFill>
                            <a:srgbClr val="000000"/>
                          </a:solidFill>
                          <a:effectLst/>
                          <a:latin typeface="Garamond" panose="02020404030301010803" pitchFamily="18" charset="0"/>
                        </a:rPr>
                        <a:t>Trustees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FCMB Trustees Limited</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23181896"/>
                  </a:ext>
                </a:extLst>
              </a:tr>
              <a:tr h="160834">
                <a:tc>
                  <a:txBody>
                    <a:bodyPr/>
                    <a:lstStyle/>
                    <a:p>
                      <a:pPr algn="l" fontAlgn="b"/>
                      <a:r>
                        <a:rPr lang="en-US" sz="1150" b="0" i="0" u="none" strike="noStrike">
                          <a:solidFill>
                            <a:srgbClr val="000000"/>
                          </a:solidFill>
                          <a:effectLst/>
                          <a:latin typeface="Garamond" panose="02020404030301010803" pitchFamily="18" charset="0"/>
                        </a:rPr>
                        <a:t>Custodian </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UBA Global Investor Services</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044677057"/>
                  </a:ext>
                </a:extLst>
              </a:tr>
              <a:tr h="262915">
                <a:tc>
                  <a:txBody>
                    <a:bodyPr/>
                    <a:lstStyle/>
                    <a:p>
                      <a:pPr algn="l" fontAlgn="b"/>
                      <a:r>
                        <a:rPr lang="en-US" sz="1150" b="0" i="0" u="none" strike="noStrike">
                          <a:solidFill>
                            <a:srgbClr val="000000"/>
                          </a:solidFill>
                          <a:effectLst/>
                          <a:latin typeface="Garamond" panose="02020404030301010803" pitchFamily="18" charset="0"/>
                        </a:rPr>
                        <a:t>Auditor</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50" b="0" i="0" u="none" strike="noStrike">
                          <a:solidFill>
                            <a:srgbClr val="000000"/>
                          </a:solidFill>
                          <a:effectLst/>
                          <a:latin typeface="Garamond" panose="02020404030301010803" pitchFamily="18" charset="0"/>
                        </a:rPr>
                        <a:t>Adekunle Alli &amp; Co.</a:t>
                      </a:r>
                    </a:p>
                  </a:txBody>
                  <a:tcPr marL="6350" marR="6350" marT="635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573283481"/>
                  </a:ext>
                </a:extLst>
              </a:tr>
              <a:tr h="160834">
                <a:tc>
                  <a:txBody>
                    <a:bodyPr/>
                    <a:lstStyle/>
                    <a:p>
                      <a:pPr algn="l" fontAlgn="b"/>
                      <a:r>
                        <a:rPr lang="en-US" sz="1150" b="0" i="0" u="none" strike="noStrike">
                          <a:solidFill>
                            <a:srgbClr val="000000"/>
                          </a:solidFill>
                          <a:effectLst/>
                          <a:latin typeface="Garamond" panose="02020404030301010803" pitchFamily="18" charset="0"/>
                        </a:rPr>
                        <a:t>Management Fee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1% of NAV</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602383494"/>
                  </a:ext>
                </a:extLst>
              </a:tr>
              <a:tr h="160834">
                <a:tc>
                  <a:txBody>
                    <a:bodyPr/>
                    <a:lstStyle/>
                    <a:p>
                      <a:pPr algn="l" fontAlgn="b"/>
                      <a:r>
                        <a:rPr lang="en-US" sz="1150" b="0" i="0" u="none" strike="noStrike">
                          <a:solidFill>
                            <a:srgbClr val="000000"/>
                          </a:solidFill>
                          <a:effectLst/>
                          <a:latin typeface="Garamond" panose="02020404030301010803" pitchFamily="18" charset="0"/>
                        </a:rPr>
                        <a:t>Benchmark</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NSE All Share Index</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216891678"/>
                  </a:ext>
                </a:extLst>
              </a:tr>
              <a:tr h="160834">
                <a:tc>
                  <a:txBody>
                    <a:bodyPr/>
                    <a:lstStyle/>
                    <a:p>
                      <a:pPr algn="l" fontAlgn="b"/>
                      <a:r>
                        <a:rPr lang="en-US" sz="1150" b="0" i="0" u="none" strike="noStrike">
                          <a:solidFill>
                            <a:srgbClr val="000000"/>
                          </a:solidFill>
                          <a:effectLst/>
                          <a:latin typeface="Garamond" panose="02020404030301010803" pitchFamily="18" charset="0"/>
                        </a:rPr>
                        <a:t>Dividend Frequency</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Annual</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565213853"/>
                  </a:ext>
                </a:extLst>
              </a:tr>
              <a:tr h="316044">
                <a:tc>
                  <a:txBody>
                    <a:bodyPr/>
                    <a:lstStyle/>
                    <a:p>
                      <a:pPr algn="l" fontAlgn="b"/>
                      <a:r>
                        <a:rPr lang="en-US" sz="1150" b="0" i="0" u="none" strike="noStrike">
                          <a:solidFill>
                            <a:srgbClr val="000000"/>
                          </a:solidFill>
                          <a:effectLst/>
                          <a:latin typeface="Garamond" panose="02020404030301010803" pitchFamily="18" charset="0"/>
                        </a:rPr>
                        <a:t>Compounded Annual Growth Rate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50" b="0" i="0" u="none" strike="noStrike">
                          <a:solidFill>
                            <a:srgbClr val="000000"/>
                          </a:solidFill>
                          <a:effectLst/>
                          <a:latin typeface="Garamond" panose="02020404030301010803" pitchFamily="18" charset="0"/>
                        </a:rPr>
                        <a:t>-6.21%</a:t>
                      </a:r>
                    </a:p>
                  </a:txBody>
                  <a:tcPr marL="6350" marR="6350" marT="6350" marB="0" anchor="ctr">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962503353"/>
                  </a:ext>
                </a:extLst>
              </a:tr>
              <a:tr h="160834">
                <a:tc>
                  <a:txBody>
                    <a:bodyPr/>
                    <a:lstStyle/>
                    <a:p>
                      <a:pPr algn="l" fontAlgn="b"/>
                      <a:r>
                        <a:rPr lang="en-US" sz="1150" b="0" i="0" u="none" strike="noStrike">
                          <a:solidFill>
                            <a:srgbClr val="000000"/>
                          </a:solidFill>
                          <a:effectLst/>
                          <a:latin typeface="Garamond" panose="02020404030301010803" pitchFamily="18" charset="0"/>
                        </a:rPr>
                        <a:t>Dealing Days</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Monday - Friday</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44024004"/>
                  </a:ext>
                </a:extLst>
              </a:tr>
              <a:tr h="316044">
                <a:tc>
                  <a:txBody>
                    <a:bodyPr/>
                    <a:lstStyle/>
                    <a:p>
                      <a:pPr algn="l" fontAlgn="b"/>
                      <a:r>
                        <a:rPr lang="en-US" sz="1150" b="0" i="0" u="none" strike="noStrike">
                          <a:solidFill>
                            <a:srgbClr val="000000"/>
                          </a:solidFill>
                          <a:effectLst/>
                          <a:latin typeface="Garamond" panose="02020404030301010803" pitchFamily="18" charset="0"/>
                        </a:rPr>
                        <a:t>NAV per unit (NGN)</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50" b="0" i="0" u="none" strike="noStrike" dirty="0">
                          <a:solidFill>
                            <a:srgbClr val="000000"/>
                          </a:solidFill>
                          <a:effectLst/>
                          <a:latin typeface="Garamond" panose="02020404030301010803" pitchFamily="18" charset="0"/>
                        </a:rPr>
                        <a:t> NGN                                            1.48 </a:t>
                      </a:r>
                    </a:p>
                  </a:txBody>
                  <a:tcPr marL="6350" marR="6350" marT="6350"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9589840"/>
                  </a:ext>
                </a:extLst>
              </a:tr>
            </a:tbl>
          </a:graphicData>
        </a:graphic>
      </p:graphicFrame>
      <p:graphicFrame>
        <p:nvGraphicFramePr>
          <p:cNvPr id="6" name="Table 5">
            <a:extLst>
              <a:ext uri="{FF2B5EF4-FFF2-40B4-BE49-F238E27FC236}">
                <a16:creationId xmlns:a16="http://schemas.microsoft.com/office/drawing/2014/main" id="{EF453F60-B1AD-E47B-6FE4-803EE5EA571D}"/>
              </a:ext>
            </a:extLst>
          </p:cNvPr>
          <p:cNvGraphicFramePr>
            <a:graphicFrameLocks noGrp="1"/>
          </p:cNvGraphicFramePr>
          <p:nvPr>
            <p:extLst>
              <p:ext uri="{D42A27DB-BD31-4B8C-83A1-F6EECF244321}">
                <p14:modId xmlns:p14="http://schemas.microsoft.com/office/powerpoint/2010/main" val="514905660"/>
              </p:ext>
            </p:extLst>
          </p:nvPr>
        </p:nvGraphicFramePr>
        <p:xfrm>
          <a:off x="75857" y="5801843"/>
          <a:ext cx="4117955" cy="906326"/>
        </p:xfrm>
        <a:graphic>
          <a:graphicData uri="http://schemas.openxmlformats.org/drawingml/2006/table">
            <a:tbl>
              <a:tblPr/>
              <a:tblGrid>
                <a:gridCol w="2478673">
                  <a:extLst>
                    <a:ext uri="{9D8B030D-6E8A-4147-A177-3AD203B41FA5}">
                      <a16:colId xmlns:a16="http://schemas.microsoft.com/office/drawing/2014/main" val="2002882732"/>
                    </a:ext>
                  </a:extLst>
                </a:gridCol>
                <a:gridCol w="632012">
                  <a:extLst>
                    <a:ext uri="{9D8B030D-6E8A-4147-A177-3AD203B41FA5}">
                      <a16:colId xmlns:a16="http://schemas.microsoft.com/office/drawing/2014/main" val="503276964"/>
                    </a:ext>
                  </a:extLst>
                </a:gridCol>
                <a:gridCol w="1007270">
                  <a:extLst>
                    <a:ext uri="{9D8B030D-6E8A-4147-A177-3AD203B41FA5}">
                      <a16:colId xmlns:a16="http://schemas.microsoft.com/office/drawing/2014/main" val="2767620830"/>
                    </a:ext>
                  </a:extLst>
                </a:gridCol>
              </a:tblGrid>
              <a:tr h="219047">
                <a:tc>
                  <a:txBody>
                    <a:bodyPr/>
                    <a:lstStyle/>
                    <a:p>
                      <a:pPr algn="l" fontAlgn="ctr"/>
                      <a:r>
                        <a:rPr lang="en-US" sz="1200" b="1" i="0" u="none" strike="noStrike">
                          <a:solidFill>
                            <a:srgbClr val="FFFFFF"/>
                          </a:solidFill>
                          <a:effectLst/>
                          <a:latin typeface="Garamond" panose="02020404030301010803" pitchFamily="18" charset="0"/>
                        </a:rPr>
                        <a:t>FUND RETURNS</a:t>
                      </a:r>
                    </a:p>
                  </a:txBody>
                  <a:tcPr marL="6350" marR="6350" marT="635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200" b="1" i="0" u="none" strike="noStrike">
                          <a:solidFill>
                            <a:srgbClr val="FFFFFF"/>
                          </a:solidFill>
                          <a:effectLst/>
                          <a:latin typeface="Garamond" panose="02020404030301010803" pitchFamily="18" charset="0"/>
                        </a:rPr>
                        <a:t>Jan-25</a:t>
                      </a:r>
                    </a:p>
                  </a:txBody>
                  <a:tcPr marL="6350" marR="6350" marT="635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200" b="1" i="0" u="none" strike="noStrike">
                          <a:solidFill>
                            <a:srgbClr val="FFFFFF"/>
                          </a:solidFill>
                          <a:effectLst/>
                          <a:latin typeface="Garamond" panose="02020404030301010803" pitchFamily="18" charset="0"/>
                        </a:rPr>
                        <a:t>Feb-25</a:t>
                      </a:r>
                    </a:p>
                  </a:txBody>
                  <a:tcPr marL="6350" marR="6350" marT="635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3309382686"/>
                  </a:ext>
                </a:extLst>
              </a:tr>
              <a:tr h="227868">
                <a:tc>
                  <a:txBody>
                    <a:bodyPr/>
                    <a:lstStyle/>
                    <a:p>
                      <a:pPr algn="l" fontAlgn="b"/>
                      <a:r>
                        <a:rPr lang="en-US" sz="1200" b="0" i="0" u="none" strike="noStrike">
                          <a:solidFill>
                            <a:srgbClr val="000000"/>
                          </a:solidFill>
                          <a:effectLst/>
                          <a:latin typeface="Garamond" panose="02020404030301010803" pitchFamily="18" charset="0"/>
                        </a:rPr>
                        <a:t>Month-on-Month</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-0.62%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3.60%</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086688888"/>
                  </a:ext>
                </a:extLst>
              </a:tr>
              <a:tr h="227868">
                <a:tc>
                  <a:txBody>
                    <a:bodyPr/>
                    <a:lstStyle/>
                    <a:p>
                      <a:pPr algn="l" fontAlgn="b"/>
                      <a:r>
                        <a:rPr lang="en-US" sz="1200" b="0" i="0" u="none" strike="noStrike">
                          <a:solidFill>
                            <a:srgbClr val="000000"/>
                          </a:solidFill>
                          <a:effectLst/>
                          <a:latin typeface="Garamond" panose="02020404030301010803" pitchFamily="18" charset="0"/>
                        </a:rPr>
                        <a:t>Year-to-date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-0.62%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2.96%</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7658883"/>
                  </a:ext>
                </a:extLst>
              </a:tr>
              <a:tr h="231543">
                <a:tc>
                  <a:txBody>
                    <a:bodyPr/>
                    <a:lstStyle/>
                    <a:p>
                      <a:pPr algn="l" fontAlgn="b"/>
                      <a:r>
                        <a:rPr lang="en-US" sz="1200" b="0" i="0" u="none" strike="noStrike">
                          <a:solidFill>
                            <a:srgbClr val="000000"/>
                          </a:solidFill>
                          <a:effectLst/>
                          <a:latin typeface="Garamond" panose="02020404030301010803" pitchFamily="18" charset="0"/>
                        </a:rPr>
                        <a:t>Inception-to-date</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175.27%</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Garamond" panose="02020404030301010803" pitchFamily="18" charset="0"/>
                        </a:rPr>
                        <a:t>180.42%</a:t>
                      </a:r>
                    </a:p>
                  </a:txBody>
                  <a:tcPr marL="6350" marR="6350" marT="635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046239"/>
                  </a:ext>
                </a:extLst>
              </a:tr>
            </a:tbl>
          </a:graphicData>
        </a:graphic>
      </p:graphicFrame>
      <p:graphicFrame>
        <p:nvGraphicFramePr>
          <p:cNvPr id="8" name="Chart 7">
            <a:extLst>
              <a:ext uri="{FF2B5EF4-FFF2-40B4-BE49-F238E27FC236}">
                <a16:creationId xmlns:a16="http://schemas.microsoft.com/office/drawing/2014/main" id="{5A45494B-F15D-4502-9BCF-24DF73E37A49}"/>
              </a:ext>
            </a:extLst>
          </p:cNvPr>
          <p:cNvGraphicFramePr>
            <a:graphicFrameLocks/>
          </p:cNvGraphicFramePr>
          <p:nvPr>
            <p:extLst>
              <p:ext uri="{D42A27DB-BD31-4B8C-83A1-F6EECF244321}">
                <p14:modId xmlns:p14="http://schemas.microsoft.com/office/powerpoint/2010/main" val="611792683"/>
              </p:ext>
            </p:extLst>
          </p:nvPr>
        </p:nvGraphicFramePr>
        <p:xfrm>
          <a:off x="4254113" y="4535856"/>
          <a:ext cx="4214561" cy="2172311"/>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9F8AD7F5-B478-8D79-128B-90938A32D087}"/>
              </a:ext>
            </a:extLst>
          </p:cNvPr>
          <p:cNvPicPr>
            <a:picLocks noChangeAspect="1"/>
          </p:cNvPicPr>
          <p:nvPr/>
        </p:nvPicPr>
        <p:blipFill>
          <a:blip r:embed="rId4"/>
          <a:stretch>
            <a:fillRect/>
          </a:stretch>
        </p:blipFill>
        <p:spPr>
          <a:xfrm>
            <a:off x="4271431" y="3309779"/>
            <a:ext cx="4214561" cy="1149350"/>
          </a:xfrm>
          <a:prstGeom prst="rect">
            <a:avLst/>
          </a:prstGeom>
        </p:spPr>
      </p:pic>
      <p:graphicFrame>
        <p:nvGraphicFramePr>
          <p:cNvPr id="10" name="Chart 9">
            <a:extLst>
              <a:ext uri="{FF2B5EF4-FFF2-40B4-BE49-F238E27FC236}">
                <a16:creationId xmlns:a16="http://schemas.microsoft.com/office/drawing/2014/main" id="{3892CE6A-4ED2-40D8-A3F1-E107092FBD55}"/>
              </a:ext>
            </a:extLst>
          </p:cNvPr>
          <p:cNvGraphicFramePr>
            <a:graphicFrameLocks/>
          </p:cNvGraphicFramePr>
          <p:nvPr>
            <p:extLst>
              <p:ext uri="{D42A27DB-BD31-4B8C-83A1-F6EECF244321}">
                <p14:modId xmlns:p14="http://schemas.microsoft.com/office/powerpoint/2010/main" val="894192798"/>
              </p:ext>
            </p:extLst>
          </p:nvPr>
        </p:nvGraphicFramePr>
        <p:xfrm>
          <a:off x="4271431" y="1135112"/>
          <a:ext cx="4197244" cy="208385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85FF7F46-777F-43BF-9624-F882B6FB79CF}"/>
              </a:ext>
            </a:extLst>
          </p:cNvPr>
          <p:cNvGraphicFramePr>
            <a:graphicFrameLocks/>
          </p:cNvGraphicFramePr>
          <p:nvPr>
            <p:extLst>
              <p:ext uri="{D42A27DB-BD31-4B8C-83A1-F6EECF244321}">
                <p14:modId xmlns:p14="http://schemas.microsoft.com/office/powerpoint/2010/main" val="2676086099"/>
              </p:ext>
            </p:extLst>
          </p:nvPr>
        </p:nvGraphicFramePr>
        <p:xfrm>
          <a:off x="8623198" y="1135112"/>
          <a:ext cx="3472138" cy="217466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259327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1F1833-58F8-4102-9E3E-2E23B7B154F9}"/>
              </a:ext>
            </a:extLst>
          </p:cNvPr>
          <p:cNvSpPr txBox="1"/>
          <p:nvPr/>
        </p:nvSpPr>
        <p:spPr>
          <a:xfrm>
            <a:off x="82686" y="509793"/>
            <a:ext cx="12025789" cy="738664"/>
          </a:xfrm>
          <a:prstGeom prst="rect">
            <a:avLst/>
          </a:prstGeom>
          <a:noFill/>
          <a:ln>
            <a:solidFill>
              <a:schemeClr val="accent1"/>
            </a:solidFill>
          </a:ln>
        </p:spPr>
        <p:txBody>
          <a:bodyPr wrap="square" rtlCol="0">
            <a:spAutoFit/>
          </a:bodyPr>
          <a:lstStyle/>
          <a:p>
            <a:pPr algn="just"/>
            <a:r>
              <a:rPr lang="en-US" sz="1400">
                <a:latin typeface="Trebuchet MS" panose="020B0603020202020204" pitchFamily="34" charset="0"/>
              </a:rPr>
              <a:t>The objective of the Fund is to generate a steady return on capital and assured liquidity for all classes of investors. The Fund’s investments will mostly be in dollar-denominated long tenured debt instruments of the FGN, States and highly rated corporate institutions. The Fund may also invest its assets in dollar-denominated money market securities.</a:t>
            </a:r>
            <a:endParaRPr lang="en-NG" sz="1400">
              <a:latin typeface="Trebuchet MS" panose="020B0603020202020204" pitchFamily="34" charset="0"/>
            </a:endParaRPr>
          </a:p>
        </p:txBody>
      </p:sp>
      <p:sp>
        <p:nvSpPr>
          <p:cNvPr id="7" name="TextBox 6">
            <a:extLst>
              <a:ext uri="{FF2B5EF4-FFF2-40B4-BE49-F238E27FC236}">
                <a16:creationId xmlns:a16="http://schemas.microsoft.com/office/drawing/2014/main" id="{B5C7AF14-6083-41C9-BEBF-EF53C10D0EF0}"/>
              </a:ext>
            </a:extLst>
          </p:cNvPr>
          <p:cNvSpPr txBox="1"/>
          <p:nvPr/>
        </p:nvSpPr>
        <p:spPr>
          <a:xfrm>
            <a:off x="146152" y="58384"/>
            <a:ext cx="9925500" cy="400110"/>
          </a:xfrm>
          <a:prstGeom prst="rect">
            <a:avLst/>
          </a:prstGeom>
          <a:noFill/>
        </p:spPr>
        <p:txBody>
          <a:bodyPr wrap="square" rtlCol="0">
            <a:spAutoFit/>
          </a:bodyPr>
          <a:lstStyle/>
          <a:p>
            <a:r>
              <a:rPr lang="en-US" sz="2000" b="1" dirty="0">
                <a:solidFill>
                  <a:schemeClr val="accent5">
                    <a:lumMod val="50000"/>
                  </a:schemeClr>
                </a:solidFill>
                <a:latin typeface="Trebuchet MS" panose="020B0603020202020204" pitchFamily="34" charset="0"/>
              </a:rPr>
              <a:t>PACAM EUROBOND FUND					            	    		 </a:t>
            </a:r>
            <a:r>
              <a:rPr lang="en-US" b="1" dirty="0">
                <a:solidFill>
                  <a:srgbClr val="002060"/>
                </a:solidFill>
                <a:latin typeface="Trebuchet MS" panose="020B0603020202020204" pitchFamily="34" charset="0"/>
              </a:rPr>
              <a:t>28</a:t>
            </a:r>
            <a:r>
              <a:rPr kumimoji="0" lang="en-US"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 </a:t>
            </a:r>
            <a:r>
              <a:rPr lang="en-US" b="1" dirty="0">
                <a:solidFill>
                  <a:srgbClr val="002060"/>
                </a:solidFill>
                <a:latin typeface="Trebuchet MS" panose="020B0603020202020204" pitchFamily="34" charset="0"/>
              </a:rPr>
              <a:t>February</a:t>
            </a:r>
            <a:r>
              <a:rPr kumimoji="0" lang="en-US" sz="1800" b="1" i="0" u="none" strike="noStrike" kern="1200" cap="none" spc="0" normalizeH="0" baseline="0" noProof="0" dirty="0">
                <a:ln>
                  <a:noFill/>
                </a:ln>
                <a:solidFill>
                  <a:srgbClr val="002060"/>
                </a:solidFill>
                <a:effectLst/>
                <a:uLnTx/>
                <a:uFillTx/>
                <a:latin typeface="Trebuchet MS" panose="020B0603020202020204" pitchFamily="34" charset="0"/>
                <a:ea typeface="+mn-ea"/>
                <a:cs typeface="+mn-cs"/>
              </a:rPr>
              <a:t>-2025</a:t>
            </a:r>
            <a:endParaRPr lang="en-NG" sz="2000" b="1" dirty="0">
              <a:solidFill>
                <a:schemeClr val="accent5">
                  <a:lumMod val="50000"/>
                </a:schemeClr>
              </a:solidFill>
              <a:latin typeface="Trebuchet MS" panose="020B0603020202020204" pitchFamily="34" charset="0"/>
            </a:endParaRPr>
          </a:p>
        </p:txBody>
      </p:sp>
      <p:sp>
        <p:nvSpPr>
          <p:cNvPr id="13" name="TextBox 12">
            <a:extLst>
              <a:ext uri="{FF2B5EF4-FFF2-40B4-BE49-F238E27FC236}">
                <a16:creationId xmlns:a16="http://schemas.microsoft.com/office/drawing/2014/main" id="{016EADFC-2076-4063-914C-3F8F467C9879}"/>
              </a:ext>
            </a:extLst>
          </p:cNvPr>
          <p:cNvSpPr txBox="1"/>
          <p:nvPr/>
        </p:nvSpPr>
        <p:spPr>
          <a:xfrm>
            <a:off x="8530822" y="3752797"/>
            <a:ext cx="3523376" cy="3123932"/>
          </a:xfrm>
          <a:prstGeom prst="rect">
            <a:avLst/>
          </a:prstGeom>
          <a:noFill/>
          <a:ln>
            <a:solidFill>
              <a:schemeClr val="accent5">
                <a:lumMod val="50000"/>
              </a:schemeClr>
            </a:solidFill>
          </a:ln>
        </p:spPr>
        <p:txBody>
          <a:bodyPr wrap="square">
            <a:spAutoFit/>
          </a:bodyPr>
          <a:lstStyle/>
          <a:p>
            <a:pPr algn="just"/>
            <a:r>
              <a:rPr lang="en-US" sz="1600" b="1" dirty="0">
                <a:solidFill>
                  <a:schemeClr val="accent5">
                    <a:lumMod val="50000"/>
                  </a:schemeClr>
                </a:solidFill>
                <a:latin typeface="Trebuchet MS" panose="020B0603020202020204" pitchFamily="34" charset="0"/>
              </a:rPr>
              <a:t>PERFORMANCE REVIEW:</a:t>
            </a:r>
            <a:endParaRPr lang="en-GB" sz="400" dirty="0">
              <a:solidFill>
                <a:schemeClr val="tx1">
                  <a:lumMod val="95000"/>
                  <a:lumOff val="5000"/>
                </a:schemeClr>
              </a:solidFill>
              <a:latin typeface="Trebuchet MS" panose="020B0603020202020204" pitchFamily="34" charset="0"/>
            </a:endParaRPr>
          </a:p>
          <a:p>
            <a:pPr algn="just"/>
            <a:r>
              <a:rPr lang="en-US" sz="1250" dirty="0">
                <a:solidFill>
                  <a:schemeClr val="tx1">
                    <a:lumMod val="95000"/>
                    <a:lumOff val="5000"/>
                  </a:schemeClr>
                </a:solidFill>
                <a:latin typeface="Trebuchet MS" panose="020B0603020202020204" pitchFamily="34" charset="0"/>
              </a:rPr>
              <a:t>The  fund performance was (0.21%) YTD and ITD was 49.23% as a result of activities  in the Eurobond space which led to a significant increase in the fund's NAV during the month under review</a:t>
            </a:r>
            <a:endParaRPr lang="en-GB" sz="600" dirty="0">
              <a:solidFill>
                <a:schemeClr val="tx1">
                  <a:lumMod val="95000"/>
                  <a:lumOff val="5000"/>
                </a:schemeClr>
              </a:solidFill>
              <a:latin typeface="Trebuchet MS" panose="020B0603020202020204" pitchFamily="34" charset="0"/>
            </a:endParaRPr>
          </a:p>
          <a:p>
            <a:pPr algn="just"/>
            <a:r>
              <a:rPr lang="en-GB" sz="1250" dirty="0">
                <a:solidFill>
                  <a:schemeClr val="tx1">
                    <a:lumMod val="95000"/>
                    <a:lumOff val="5000"/>
                  </a:schemeClr>
                </a:solidFill>
                <a:latin typeface="Trebuchet MS" panose="020B0603020202020204" pitchFamily="34" charset="0"/>
              </a:rPr>
              <a:t>This was mainly driven by speculation and sentiments especially with the new economic/global headwinds hitting several nations. We see investors cautiously watching the market to take wind of opportunities and better protect their interests.</a:t>
            </a:r>
          </a:p>
          <a:p>
            <a:pPr algn="just"/>
            <a:endParaRPr lang="en-GB" sz="400" dirty="0">
              <a:solidFill>
                <a:schemeClr val="tx1">
                  <a:lumMod val="95000"/>
                  <a:lumOff val="5000"/>
                </a:schemeClr>
              </a:solidFill>
              <a:latin typeface="Trebuchet MS" panose="020B0603020202020204" pitchFamily="34" charset="0"/>
            </a:endParaRPr>
          </a:p>
          <a:p>
            <a:pPr algn="just"/>
            <a:endParaRPr lang="en-GB" sz="200" dirty="0">
              <a:solidFill>
                <a:schemeClr val="tx1">
                  <a:lumMod val="95000"/>
                  <a:lumOff val="5000"/>
                </a:schemeClr>
              </a:solidFill>
              <a:latin typeface="Trebuchet MS" panose="020B0603020202020204" pitchFamily="34" charset="0"/>
            </a:endParaRPr>
          </a:p>
          <a:p>
            <a:pPr algn="just"/>
            <a:r>
              <a:rPr lang="en-US" sz="1250" dirty="0">
                <a:solidFill>
                  <a:schemeClr val="tx1">
                    <a:lumMod val="95000"/>
                    <a:lumOff val="5000"/>
                  </a:schemeClr>
                </a:solidFill>
                <a:latin typeface="Trebuchet MS" panose="020B0603020202020204" pitchFamily="34" charset="0"/>
              </a:rPr>
              <a:t>The fund still presents tactical opportunities for entry, a hedge against inflation and devaluation of the local currency.</a:t>
            </a:r>
          </a:p>
        </p:txBody>
      </p:sp>
      <p:graphicFrame>
        <p:nvGraphicFramePr>
          <p:cNvPr id="5" name="Table 4">
            <a:extLst>
              <a:ext uri="{FF2B5EF4-FFF2-40B4-BE49-F238E27FC236}">
                <a16:creationId xmlns:a16="http://schemas.microsoft.com/office/drawing/2014/main" id="{A638FF84-7338-5D8E-1D6C-CD9D12CE0A78}"/>
              </a:ext>
            </a:extLst>
          </p:cNvPr>
          <p:cNvGraphicFramePr>
            <a:graphicFrameLocks noGrp="1"/>
          </p:cNvGraphicFramePr>
          <p:nvPr>
            <p:extLst>
              <p:ext uri="{D42A27DB-BD31-4B8C-83A1-F6EECF244321}">
                <p14:modId xmlns:p14="http://schemas.microsoft.com/office/powerpoint/2010/main" val="797847182"/>
              </p:ext>
            </p:extLst>
          </p:nvPr>
        </p:nvGraphicFramePr>
        <p:xfrm>
          <a:off x="82687" y="4493771"/>
          <a:ext cx="4070672" cy="1531365"/>
        </p:xfrm>
        <a:graphic>
          <a:graphicData uri="http://schemas.openxmlformats.org/drawingml/2006/table">
            <a:tbl>
              <a:tblPr/>
              <a:tblGrid>
                <a:gridCol w="1860549">
                  <a:extLst>
                    <a:ext uri="{9D8B030D-6E8A-4147-A177-3AD203B41FA5}">
                      <a16:colId xmlns:a16="http://schemas.microsoft.com/office/drawing/2014/main" val="4116958123"/>
                    </a:ext>
                  </a:extLst>
                </a:gridCol>
                <a:gridCol w="2210123">
                  <a:extLst>
                    <a:ext uri="{9D8B030D-6E8A-4147-A177-3AD203B41FA5}">
                      <a16:colId xmlns:a16="http://schemas.microsoft.com/office/drawing/2014/main" val="4066205045"/>
                    </a:ext>
                  </a:extLst>
                </a:gridCol>
              </a:tblGrid>
              <a:tr h="193192">
                <a:tc>
                  <a:txBody>
                    <a:bodyPr/>
                    <a:lstStyle/>
                    <a:p>
                      <a:pPr algn="l" fontAlgn="b"/>
                      <a:r>
                        <a:rPr lang="en-US" sz="1100" b="1" i="0" u="none" strike="noStrike">
                          <a:solidFill>
                            <a:srgbClr val="FFFFFF"/>
                          </a:solidFill>
                          <a:effectLst/>
                          <a:latin typeface="Garamond" panose="02020404030301010803" pitchFamily="18" charset="0"/>
                        </a:rPr>
                        <a:t>INVESTMENT COMMITTEE</a:t>
                      </a:r>
                    </a:p>
                  </a:txBody>
                  <a:tcPr marL="9525" marR="9525" marT="9525" marB="0" anchor="b">
                    <a:lnL w="12700" cap="flat" cmpd="sng" algn="ctr">
                      <a:solidFill>
                        <a:srgbClr val="000000"/>
                      </a:solidFill>
                      <a:prstDash val="solid"/>
                      <a:round/>
                      <a:headEnd type="none" w="med" len="med"/>
                      <a:tailEnd type="none" w="med" len="med"/>
                    </a:lnL>
                    <a:lnR>
                      <a:noFill/>
                    </a:lnR>
                    <a:lnT>
                      <a:noFill/>
                    </a:lnT>
                    <a:lnB w="6350" cap="flat" cmpd="sng" algn="ctr">
                      <a:solidFill>
                        <a:srgbClr val="FFFFFF"/>
                      </a:solidFill>
                      <a:prstDash val="solid"/>
                      <a:round/>
                      <a:headEnd type="none" w="med" len="med"/>
                      <a:tailEnd type="none" w="med" len="med"/>
                    </a:lnB>
                    <a:solidFill>
                      <a:srgbClr val="16365C"/>
                    </a:solidFill>
                  </a:tcPr>
                </a:tc>
                <a:tc>
                  <a:txBody>
                    <a:bodyPr/>
                    <a:lstStyle/>
                    <a:p>
                      <a:pPr algn="l" fontAlgn="b"/>
                      <a:r>
                        <a:rPr lang="en-US" sz="1100" b="0" i="0" u="none" strike="noStrike">
                          <a:solidFill>
                            <a:srgbClr val="FFFFFF"/>
                          </a:solidFill>
                          <a:effectLst/>
                          <a:latin typeface="Garamond" panose="02020404030301010803" pitchFamily="18" charset="0"/>
                        </a:rPr>
                        <a:t> </a:t>
                      </a:r>
                    </a:p>
                  </a:txBody>
                  <a:tcPr marL="9525" marR="9525" marT="9525" marB="0" anchor="b">
                    <a:lnL>
                      <a:noFill/>
                    </a:lnL>
                    <a:lnR w="12700" cap="flat" cmpd="sng" algn="ctr">
                      <a:solidFill>
                        <a:srgbClr val="000000"/>
                      </a:solidFill>
                      <a:prstDash val="solid"/>
                      <a:round/>
                      <a:headEnd type="none" w="med" len="med"/>
                      <a:tailEnd type="none" w="med" len="med"/>
                    </a:lnR>
                    <a:lnT>
                      <a:noFill/>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3175649550"/>
                  </a:ext>
                </a:extLst>
              </a:tr>
              <a:tr h="193192">
                <a:tc>
                  <a:txBody>
                    <a:bodyPr/>
                    <a:lstStyle/>
                    <a:p>
                      <a:pPr algn="l" fontAlgn="b"/>
                      <a:r>
                        <a:rPr lang="en-US" sz="1100" b="0" i="0" u="none" strike="noStrike">
                          <a:solidFill>
                            <a:srgbClr val="000000"/>
                          </a:solidFill>
                          <a:effectLst/>
                          <a:latin typeface="Garamond" panose="02020404030301010803" pitchFamily="18" charset="0"/>
                        </a:rPr>
                        <a:t>Mr. Sam Onukwue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Chairman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47099110"/>
                  </a:ext>
                </a:extLst>
              </a:tr>
              <a:tr h="193192">
                <a:tc>
                  <a:txBody>
                    <a:bodyPr/>
                    <a:lstStyle/>
                    <a:p>
                      <a:pPr algn="l" fontAlgn="b"/>
                      <a:r>
                        <a:rPr lang="en-US" sz="1100" b="0" i="0" u="none" strike="noStrike">
                          <a:solidFill>
                            <a:srgbClr val="000000"/>
                          </a:solidFill>
                          <a:effectLst/>
                          <a:latin typeface="Garamond" panose="02020404030301010803" pitchFamily="18" charset="0"/>
                        </a:rPr>
                        <a:t>Mr. Sina Alimi </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Garamond" panose="02020404030301010803" pitchFamily="18" charset="0"/>
                        </a:rPr>
                        <a:t>Member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70177004"/>
                  </a:ext>
                </a:extLst>
              </a:tr>
              <a:tr h="193192">
                <a:tc>
                  <a:txBody>
                    <a:bodyPr/>
                    <a:lstStyle/>
                    <a:p>
                      <a:pPr algn="l" fontAlgn="b"/>
                      <a:r>
                        <a:rPr lang="en-US" sz="1100" b="0" i="0" u="none" strike="noStrike" dirty="0" err="1">
                          <a:solidFill>
                            <a:srgbClr val="000000"/>
                          </a:solidFill>
                          <a:effectLst/>
                          <a:latin typeface="Garamond" panose="02020404030301010803" pitchFamily="18" charset="0"/>
                        </a:rPr>
                        <a:t>Mr</a:t>
                      </a:r>
                      <a:r>
                        <a:rPr lang="en-US" sz="1100" b="0" i="0" u="none" strike="noStrike" dirty="0">
                          <a:solidFill>
                            <a:srgbClr val="000000"/>
                          </a:solidFill>
                          <a:effectLst/>
                          <a:latin typeface="Garamond" panose="02020404030301010803" pitchFamily="18" charset="0"/>
                        </a:rPr>
                        <a:t> Samuel Adesanmi</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Trustee's Representative</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7195233"/>
                  </a:ext>
                </a:extLst>
              </a:tr>
              <a:tr h="193192">
                <a:tc>
                  <a:txBody>
                    <a:bodyPr/>
                    <a:lstStyle/>
                    <a:p>
                      <a:pPr algn="l" fontAlgn="b"/>
                      <a:r>
                        <a:rPr lang="en-US" sz="1100" b="0" i="0" u="none" strike="noStrike">
                          <a:solidFill>
                            <a:srgbClr val="000000"/>
                          </a:solidFill>
                          <a:effectLst/>
                          <a:latin typeface="Garamond" panose="02020404030301010803" pitchFamily="18" charset="0"/>
                        </a:rPr>
                        <a:t>Mr. Bamidele Ige</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Fund Manager</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33325535"/>
                  </a:ext>
                </a:extLst>
              </a:tr>
              <a:tr h="193192">
                <a:tc>
                  <a:txBody>
                    <a:bodyPr/>
                    <a:lstStyle/>
                    <a:p>
                      <a:pPr algn="l" fontAlgn="b"/>
                      <a:r>
                        <a:rPr lang="en-US" sz="1100" b="0" i="0" u="none" strike="noStrike">
                          <a:solidFill>
                            <a:srgbClr val="000000"/>
                          </a:solidFill>
                          <a:effectLst/>
                          <a:latin typeface="Garamond" panose="02020404030301010803" pitchFamily="18" charset="0"/>
                        </a:rPr>
                        <a:t>Mr. Fatai Asimi</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00" b="0" i="0" u="none" strike="noStrike">
                          <a:solidFill>
                            <a:srgbClr val="000000"/>
                          </a:solidFill>
                          <a:effectLst/>
                          <a:latin typeface="Garamond" panose="02020404030301010803" pitchFamily="18" charset="0"/>
                        </a:rPr>
                        <a:t>Member </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21794889"/>
                  </a:ext>
                </a:extLst>
              </a:tr>
              <a:tr h="220600">
                <a:tc>
                  <a:txBody>
                    <a:bodyPr/>
                    <a:lstStyle/>
                    <a:p>
                      <a:pPr algn="l" fontAlgn="b"/>
                      <a:r>
                        <a:rPr lang="en-US" sz="1100" b="0" i="0" u="none" strike="noStrike">
                          <a:solidFill>
                            <a:srgbClr val="000000"/>
                          </a:solidFill>
                          <a:effectLst/>
                          <a:latin typeface="Garamond" panose="02020404030301010803" pitchFamily="18" charset="0"/>
                        </a:rPr>
                        <a:t>Mrs Taiwo Sonola</a:t>
                      </a:r>
                    </a:p>
                  </a:txBody>
                  <a:tcPr marL="9525" marR="9525" marT="9525" marB="0" anchor="b">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b"/>
                      <a:r>
                        <a:rPr lang="en-US" sz="1100" b="0" i="0" u="none" strike="noStrike" dirty="0">
                          <a:solidFill>
                            <a:srgbClr val="000000"/>
                          </a:solidFill>
                          <a:effectLst/>
                          <a:latin typeface="Garamond" panose="02020404030301010803" pitchFamily="18" charset="0"/>
                        </a:rPr>
                        <a:t>Custodian</a:t>
                      </a:r>
                    </a:p>
                  </a:txBody>
                  <a:tcPr marL="9525" marR="9525" marT="9525" marB="0" anchor="b">
                    <a:lnL w="635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3913285"/>
                  </a:ext>
                </a:extLst>
              </a:tr>
            </a:tbl>
          </a:graphicData>
        </a:graphic>
      </p:graphicFrame>
      <p:graphicFrame>
        <p:nvGraphicFramePr>
          <p:cNvPr id="18" name="Chart 17">
            <a:extLst>
              <a:ext uri="{FF2B5EF4-FFF2-40B4-BE49-F238E27FC236}">
                <a16:creationId xmlns:a16="http://schemas.microsoft.com/office/drawing/2014/main" id="{FC46094F-34B4-4BD0-B528-49763E42CBD5}"/>
              </a:ext>
            </a:extLst>
          </p:cNvPr>
          <p:cNvGraphicFramePr>
            <a:graphicFrameLocks/>
          </p:cNvGraphicFramePr>
          <p:nvPr>
            <p:extLst>
              <p:ext uri="{D42A27DB-BD31-4B8C-83A1-F6EECF244321}">
                <p14:modId xmlns:p14="http://schemas.microsoft.com/office/powerpoint/2010/main" val="1912158712"/>
              </p:ext>
            </p:extLst>
          </p:nvPr>
        </p:nvGraphicFramePr>
        <p:xfrm>
          <a:off x="8503685" y="1374082"/>
          <a:ext cx="3550514" cy="231656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Table 2">
            <a:extLst>
              <a:ext uri="{FF2B5EF4-FFF2-40B4-BE49-F238E27FC236}">
                <a16:creationId xmlns:a16="http://schemas.microsoft.com/office/drawing/2014/main" id="{9201A4D4-B9A2-C333-5C14-9216CE1ACD7C}"/>
              </a:ext>
            </a:extLst>
          </p:cNvPr>
          <p:cNvGraphicFramePr>
            <a:graphicFrameLocks noGrp="1"/>
          </p:cNvGraphicFramePr>
          <p:nvPr>
            <p:extLst>
              <p:ext uri="{D42A27DB-BD31-4B8C-83A1-F6EECF244321}">
                <p14:modId xmlns:p14="http://schemas.microsoft.com/office/powerpoint/2010/main" val="2759464566"/>
              </p:ext>
            </p:extLst>
          </p:nvPr>
        </p:nvGraphicFramePr>
        <p:xfrm>
          <a:off x="82686" y="1306287"/>
          <a:ext cx="4070672" cy="3151987"/>
        </p:xfrm>
        <a:graphic>
          <a:graphicData uri="http://schemas.openxmlformats.org/drawingml/2006/table">
            <a:tbl>
              <a:tblPr/>
              <a:tblGrid>
                <a:gridCol w="1853314">
                  <a:extLst>
                    <a:ext uri="{9D8B030D-6E8A-4147-A177-3AD203B41FA5}">
                      <a16:colId xmlns:a16="http://schemas.microsoft.com/office/drawing/2014/main" val="80614523"/>
                    </a:ext>
                  </a:extLst>
                </a:gridCol>
                <a:gridCol w="2217358">
                  <a:extLst>
                    <a:ext uri="{9D8B030D-6E8A-4147-A177-3AD203B41FA5}">
                      <a16:colId xmlns:a16="http://schemas.microsoft.com/office/drawing/2014/main" val="3078871572"/>
                    </a:ext>
                  </a:extLst>
                </a:gridCol>
              </a:tblGrid>
              <a:tr h="172060">
                <a:tc>
                  <a:txBody>
                    <a:bodyPr/>
                    <a:lstStyle/>
                    <a:p>
                      <a:pPr algn="l" fontAlgn="b"/>
                      <a:r>
                        <a:rPr lang="en-US" sz="1100" b="1" i="0" u="none" strike="noStrike">
                          <a:solidFill>
                            <a:srgbClr val="FFFFFF"/>
                          </a:solidFill>
                          <a:effectLst/>
                          <a:latin typeface="Garamond" panose="02020404030301010803" pitchFamily="18" charset="0"/>
                        </a:rPr>
                        <a:t>FUND INFORMATION</a:t>
                      </a:r>
                    </a:p>
                  </a:txBody>
                  <a:tcPr marL="6350" marR="6350" marT="63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l" fontAlgn="b"/>
                      <a:r>
                        <a:rPr lang="en-US" sz="1100" b="0" i="0" u="none" strike="noStrike">
                          <a:solidFill>
                            <a:srgbClr val="FFFFFF"/>
                          </a:solidFill>
                          <a:effectLst/>
                          <a:latin typeface="Garamond" panose="02020404030301010803" pitchFamily="18" charset="0"/>
                        </a:rPr>
                        <a:t> </a:t>
                      </a:r>
                    </a:p>
                  </a:txBody>
                  <a:tcPr marL="6350" marR="6350" marT="63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4284344027"/>
                  </a:ext>
                </a:extLst>
              </a:tr>
              <a:tr h="179595">
                <a:tc>
                  <a:txBody>
                    <a:bodyPr/>
                    <a:lstStyle/>
                    <a:p>
                      <a:pPr algn="l" fontAlgn="b"/>
                      <a:r>
                        <a:rPr lang="en-US" sz="1150" b="0" i="0" u="none" strike="noStrike">
                          <a:solidFill>
                            <a:srgbClr val="000000"/>
                          </a:solidFill>
                          <a:effectLst/>
                          <a:latin typeface="Garamond" panose="02020404030301010803" pitchFamily="18" charset="0"/>
                        </a:rPr>
                        <a:t>Fund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Open-ended</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511363323"/>
                  </a:ext>
                </a:extLst>
              </a:tr>
              <a:tr h="179595">
                <a:tc>
                  <a:txBody>
                    <a:bodyPr/>
                    <a:lstStyle/>
                    <a:p>
                      <a:pPr algn="l" fontAlgn="b"/>
                      <a:r>
                        <a:rPr lang="en-US" sz="1150" b="0" i="0" u="none" strike="noStrike">
                          <a:solidFill>
                            <a:srgbClr val="000000"/>
                          </a:solidFill>
                          <a:effectLst/>
                          <a:latin typeface="Garamond" panose="02020404030301010803" pitchFamily="18" charset="0"/>
                        </a:rPr>
                        <a:t>Category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Dollar Denominated Bond Fund</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900092433"/>
                  </a:ext>
                </a:extLst>
              </a:tr>
              <a:tr h="179595">
                <a:tc>
                  <a:txBody>
                    <a:bodyPr/>
                    <a:lstStyle/>
                    <a:p>
                      <a:pPr algn="l" fontAlgn="b"/>
                      <a:r>
                        <a:rPr lang="en-US" sz="1150" b="0" i="0" u="none" strike="noStrike">
                          <a:solidFill>
                            <a:srgbClr val="000000"/>
                          </a:solidFill>
                          <a:effectLst/>
                          <a:latin typeface="Garamond" panose="02020404030301010803" pitchFamily="18" charset="0"/>
                        </a:rPr>
                        <a:t>Risk profile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Moderate</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934175550"/>
                  </a:ext>
                </a:extLst>
              </a:tr>
              <a:tr h="179595">
                <a:tc>
                  <a:txBody>
                    <a:bodyPr/>
                    <a:lstStyle/>
                    <a:p>
                      <a:pPr algn="l" fontAlgn="b"/>
                      <a:r>
                        <a:rPr lang="en-US" sz="1150" b="0" i="0" u="none" strike="noStrike">
                          <a:solidFill>
                            <a:srgbClr val="000000"/>
                          </a:solidFill>
                          <a:effectLst/>
                          <a:latin typeface="Garamond" panose="02020404030301010803" pitchFamily="18" charset="0"/>
                        </a:rPr>
                        <a:t>Launch date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20-May-19</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286309530"/>
                  </a:ext>
                </a:extLst>
              </a:tr>
              <a:tr h="179595">
                <a:tc>
                  <a:txBody>
                    <a:bodyPr/>
                    <a:lstStyle/>
                    <a:p>
                      <a:pPr algn="l" fontAlgn="b"/>
                      <a:r>
                        <a:rPr lang="en-US" sz="1150" b="0" i="0" u="none" strike="noStrike">
                          <a:solidFill>
                            <a:srgbClr val="000000"/>
                          </a:solidFill>
                          <a:effectLst/>
                          <a:latin typeface="Garamond" panose="02020404030301010803" pitchFamily="18" charset="0"/>
                        </a:rPr>
                        <a:t>Fund Manager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PAC Asset Management Limited </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916629919"/>
                  </a:ext>
                </a:extLst>
              </a:tr>
              <a:tr h="179595">
                <a:tc>
                  <a:txBody>
                    <a:bodyPr/>
                    <a:lstStyle/>
                    <a:p>
                      <a:pPr algn="l" fontAlgn="t"/>
                      <a:r>
                        <a:rPr lang="en-US" sz="1150" b="0" i="0" u="none" strike="noStrike">
                          <a:solidFill>
                            <a:srgbClr val="000000"/>
                          </a:solidFill>
                          <a:effectLst/>
                          <a:latin typeface="Garamond" panose="02020404030301010803" pitchFamily="18" charset="0"/>
                        </a:rPr>
                        <a:t>Trustees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t"/>
                      <a:r>
                        <a:rPr lang="en-US" sz="1150" b="0" i="0" u="none" strike="noStrike">
                          <a:solidFill>
                            <a:srgbClr val="000000"/>
                          </a:solidFill>
                          <a:effectLst/>
                          <a:latin typeface="Garamond" panose="02020404030301010803" pitchFamily="18" charset="0"/>
                        </a:rPr>
                        <a:t>FCMB Trustees  Limited</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221417876"/>
                  </a:ext>
                </a:extLst>
              </a:tr>
              <a:tr h="179595">
                <a:tc>
                  <a:txBody>
                    <a:bodyPr/>
                    <a:lstStyle/>
                    <a:p>
                      <a:pPr algn="l" fontAlgn="b"/>
                      <a:r>
                        <a:rPr lang="en-US" sz="1150" b="0" i="0" u="none" strike="noStrike">
                          <a:solidFill>
                            <a:srgbClr val="000000"/>
                          </a:solidFill>
                          <a:effectLst/>
                          <a:latin typeface="Garamond" panose="02020404030301010803" pitchFamily="18" charset="0"/>
                        </a:rPr>
                        <a:t>Custodian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UBA Global Investor Services</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8132324"/>
                  </a:ext>
                </a:extLst>
              </a:tr>
              <a:tr h="270506">
                <a:tc>
                  <a:txBody>
                    <a:bodyPr/>
                    <a:lstStyle/>
                    <a:p>
                      <a:pPr algn="l" fontAlgn="b"/>
                      <a:r>
                        <a:rPr lang="en-US" sz="1150" b="0" i="0" u="none" strike="noStrike">
                          <a:solidFill>
                            <a:srgbClr val="000000"/>
                          </a:solidFill>
                          <a:effectLst/>
                          <a:latin typeface="Garamond" panose="02020404030301010803" pitchFamily="18" charset="0"/>
                        </a:rPr>
                        <a:t>Auditor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Adekunle Alli &amp; Co.</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365283810"/>
                  </a:ext>
                </a:extLst>
              </a:tr>
              <a:tr h="179595">
                <a:tc>
                  <a:txBody>
                    <a:bodyPr/>
                    <a:lstStyle/>
                    <a:p>
                      <a:pPr algn="l" fontAlgn="b"/>
                      <a:r>
                        <a:rPr lang="en-US" sz="1150" b="0" i="0" u="none" strike="noStrike">
                          <a:solidFill>
                            <a:srgbClr val="000000"/>
                          </a:solidFill>
                          <a:effectLst/>
                          <a:latin typeface="Garamond" panose="02020404030301010803" pitchFamily="18" charset="0"/>
                        </a:rPr>
                        <a:t>Management Fee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1% of NAV</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335234600"/>
                  </a:ext>
                </a:extLst>
              </a:tr>
              <a:tr h="179595">
                <a:tc>
                  <a:txBody>
                    <a:bodyPr/>
                    <a:lstStyle/>
                    <a:p>
                      <a:pPr algn="l" fontAlgn="b"/>
                      <a:r>
                        <a:rPr lang="en-US" sz="1150" b="0" i="0" u="none" strike="noStrike">
                          <a:solidFill>
                            <a:srgbClr val="000000"/>
                          </a:solidFill>
                          <a:effectLst/>
                          <a:latin typeface="Garamond" panose="02020404030301010803" pitchFamily="18" charset="0"/>
                        </a:rPr>
                        <a:t>Benchmark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5-Year Nigerian sovereign Eurobond</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51314399"/>
                  </a:ext>
                </a:extLst>
              </a:tr>
              <a:tr h="179595">
                <a:tc>
                  <a:txBody>
                    <a:bodyPr/>
                    <a:lstStyle/>
                    <a:p>
                      <a:pPr algn="l" fontAlgn="b"/>
                      <a:r>
                        <a:rPr lang="en-US" sz="1150" b="0" i="0" u="none" strike="noStrike">
                          <a:solidFill>
                            <a:srgbClr val="000000"/>
                          </a:solidFill>
                          <a:effectLst/>
                          <a:latin typeface="Garamond" panose="02020404030301010803" pitchFamily="18" charset="0"/>
                        </a:rPr>
                        <a:t>Dividend Frequency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Annual</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492490237"/>
                  </a:ext>
                </a:extLst>
              </a:tr>
              <a:tr h="352911">
                <a:tc>
                  <a:txBody>
                    <a:bodyPr/>
                    <a:lstStyle/>
                    <a:p>
                      <a:pPr algn="l" fontAlgn="b"/>
                      <a:r>
                        <a:rPr lang="en-US" sz="1150" b="0" i="0" u="none" strike="noStrike">
                          <a:solidFill>
                            <a:srgbClr val="000000"/>
                          </a:solidFill>
                          <a:effectLst/>
                          <a:latin typeface="Garamond" panose="02020404030301010803" pitchFamily="18" charset="0"/>
                        </a:rPr>
                        <a:t>Compounded Annual Growth Rate</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ctr"/>
                      <a:r>
                        <a:rPr lang="en-US" sz="1150" b="0" i="0" u="none" strike="noStrike">
                          <a:solidFill>
                            <a:srgbClr val="000000"/>
                          </a:solidFill>
                          <a:effectLst/>
                          <a:latin typeface="Garamond" panose="02020404030301010803" pitchFamily="18" charset="0"/>
                        </a:rPr>
                        <a:t>0.75%</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61697181"/>
                  </a:ext>
                </a:extLst>
              </a:tr>
              <a:tr h="179595">
                <a:tc>
                  <a:txBody>
                    <a:bodyPr/>
                    <a:lstStyle/>
                    <a:p>
                      <a:pPr algn="l" fontAlgn="b"/>
                      <a:r>
                        <a:rPr lang="en-US" sz="1150" b="0" i="0" u="none" strike="noStrike" dirty="0">
                          <a:solidFill>
                            <a:srgbClr val="000000"/>
                          </a:solidFill>
                          <a:effectLst/>
                          <a:latin typeface="Garamond" panose="02020404030301010803" pitchFamily="18" charset="0"/>
                        </a:rPr>
                        <a:t>Dealing Days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l" fontAlgn="b"/>
                      <a:r>
                        <a:rPr lang="en-US" sz="1150" b="0" i="0" u="none" strike="noStrike">
                          <a:solidFill>
                            <a:srgbClr val="000000"/>
                          </a:solidFill>
                          <a:effectLst/>
                          <a:latin typeface="Garamond" panose="02020404030301010803" pitchFamily="18" charset="0"/>
                        </a:rPr>
                        <a:t>Monday - Friday</a:t>
                      </a:r>
                    </a:p>
                  </a:txBody>
                  <a:tcPr marL="6350" marR="6350" marT="6350"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a:noFill/>
                    </a:lnB>
                    <a:noFill/>
                  </a:tcPr>
                </a:tc>
                <a:extLst>
                  <a:ext uri="{0D108BD9-81ED-4DB2-BD59-A6C34878D82A}">
                    <a16:rowId xmlns:a16="http://schemas.microsoft.com/office/drawing/2014/main" val="4109157585"/>
                  </a:ext>
                </a:extLst>
              </a:tr>
              <a:tr h="352911">
                <a:tc>
                  <a:txBody>
                    <a:bodyPr/>
                    <a:lstStyle/>
                    <a:p>
                      <a:pPr algn="l" fontAlgn="b"/>
                      <a:r>
                        <a:rPr lang="en-US" sz="1150" b="0" i="0" u="none" strike="noStrike" dirty="0">
                          <a:solidFill>
                            <a:srgbClr val="000000"/>
                          </a:solidFill>
                          <a:effectLst/>
                          <a:latin typeface="Garamond" panose="02020404030301010803" pitchFamily="18" charset="0"/>
                        </a:rPr>
                        <a:t>NAV per unit (USD)</a:t>
                      </a:r>
                    </a:p>
                  </a:txBody>
                  <a:tcPr marL="6350" marR="6350" marT="6350" marB="0" anchor="ctr">
                    <a:lnL w="6350" cap="flat" cmpd="sng" algn="ctr">
                      <a:solidFill>
                        <a:srgbClr val="000000"/>
                      </a:solidFill>
                      <a:prstDash val="solid"/>
                      <a:round/>
                      <a:headEnd type="none" w="med" len="med"/>
                      <a:tailEnd type="none" w="med" len="med"/>
                    </a:lnL>
                    <a:lnR>
                      <a:noFill/>
                    </a:lnR>
                    <a:lnT w="6350" cap="flat" cmpd="sng" algn="ctr">
                      <a:solidFill>
                        <a:srgbClr val="FFFFFF"/>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150" b="0" i="0" u="none" strike="noStrike" dirty="0">
                          <a:solidFill>
                            <a:srgbClr val="000000"/>
                          </a:solidFill>
                          <a:effectLst/>
                          <a:latin typeface="Garamond" panose="02020404030301010803" pitchFamily="18" charset="0"/>
                        </a:rPr>
                        <a:t> $138.82 </a:t>
                      </a:r>
                    </a:p>
                  </a:txBody>
                  <a:tcPr marL="6350" marR="6350" marT="6350"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33350558"/>
                  </a:ext>
                </a:extLst>
              </a:tr>
            </a:tbl>
          </a:graphicData>
        </a:graphic>
      </p:graphicFrame>
      <p:graphicFrame>
        <p:nvGraphicFramePr>
          <p:cNvPr id="8" name="Chart 7">
            <a:extLst>
              <a:ext uri="{FF2B5EF4-FFF2-40B4-BE49-F238E27FC236}">
                <a16:creationId xmlns:a16="http://schemas.microsoft.com/office/drawing/2014/main" id="{2E2A8AED-B3D7-4D97-979C-11EF16693D39}"/>
              </a:ext>
            </a:extLst>
          </p:cNvPr>
          <p:cNvGraphicFramePr>
            <a:graphicFrameLocks/>
          </p:cNvGraphicFramePr>
          <p:nvPr>
            <p:extLst>
              <p:ext uri="{D42A27DB-BD31-4B8C-83A1-F6EECF244321}">
                <p14:modId xmlns:p14="http://schemas.microsoft.com/office/powerpoint/2010/main" val="1597222799"/>
              </p:ext>
            </p:extLst>
          </p:nvPr>
        </p:nvGraphicFramePr>
        <p:xfrm>
          <a:off x="4325264" y="4630695"/>
          <a:ext cx="4070671" cy="21689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CB8CAEBA-B8FA-4EBB-AB74-2748A3C737B7}"/>
              </a:ext>
            </a:extLst>
          </p:cNvPr>
          <p:cNvGraphicFramePr>
            <a:graphicFrameLocks/>
          </p:cNvGraphicFramePr>
          <p:nvPr>
            <p:extLst>
              <p:ext uri="{D42A27DB-BD31-4B8C-83A1-F6EECF244321}">
                <p14:modId xmlns:p14="http://schemas.microsoft.com/office/powerpoint/2010/main" val="2882011374"/>
              </p:ext>
            </p:extLst>
          </p:nvPr>
        </p:nvGraphicFramePr>
        <p:xfrm>
          <a:off x="4283930" y="1329660"/>
          <a:ext cx="4089183" cy="2511072"/>
        </p:xfrm>
        <a:graphic>
          <a:graphicData uri="http://schemas.openxmlformats.org/drawingml/2006/chart">
            <c:chart xmlns:c="http://schemas.openxmlformats.org/drawingml/2006/chart" xmlns:r="http://schemas.openxmlformats.org/officeDocument/2006/relationships" r:id="rId5"/>
          </a:graphicData>
        </a:graphic>
      </p:graphicFrame>
      <p:pic>
        <p:nvPicPr>
          <p:cNvPr id="2" name="Picture 1">
            <a:extLst>
              <a:ext uri="{FF2B5EF4-FFF2-40B4-BE49-F238E27FC236}">
                <a16:creationId xmlns:a16="http://schemas.microsoft.com/office/drawing/2014/main" id="{83F95390-0912-4812-43C9-AAE254A205D3}"/>
              </a:ext>
            </a:extLst>
          </p:cNvPr>
          <p:cNvPicPr>
            <a:picLocks noChangeAspect="1"/>
          </p:cNvPicPr>
          <p:nvPr/>
        </p:nvPicPr>
        <p:blipFill>
          <a:blip r:embed="rId6"/>
          <a:stretch>
            <a:fillRect/>
          </a:stretch>
        </p:blipFill>
        <p:spPr>
          <a:xfrm>
            <a:off x="4325264" y="3915921"/>
            <a:ext cx="4047850" cy="577850"/>
          </a:xfrm>
          <a:prstGeom prst="rect">
            <a:avLst/>
          </a:prstGeom>
        </p:spPr>
      </p:pic>
      <p:graphicFrame>
        <p:nvGraphicFramePr>
          <p:cNvPr id="9" name="Table 8">
            <a:extLst>
              <a:ext uri="{FF2B5EF4-FFF2-40B4-BE49-F238E27FC236}">
                <a16:creationId xmlns:a16="http://schemas.microsoft.com/office/drawing/2014/main" id="{C9F8909B-109F-1FA6-335E-444F6363F157}"/>
              </a:ext>
            </a:extLst>
          </p:cNvPr>
          <p:cNvGraphicFramePr>
            <a:graphicFrameLocks noGrp="1"/>
          </p:cNvGraphicFramePr>
          <p:nvPr>
            <p:extLst>
              <p:ext uri="{D42A27DB-BD31-4B8C-83A1-F6EECF244321}">
                <p14:modId xmlns:p14="http://schemas.microsoft.com/office/powerpoint/2010/main" val="32485889"/>
              </p:ext>
            </p:extLst>
          </p:nvPr>
        </p:nvGraphicFramePr>
        <p:xfrm>
          <a:off x="82686" y="6075747"/>
          <a:ext cx="4070670" cy="756920"/>
        </p:xfrm>
        <a:graphic>
          <a:graphicData uri="http://schemas.openxmlformats.org/drawingml/2006/table">
            <a:tbl>
              <a:tblPr/>
              <a:tblGrid>
                <a:gridCol w="2094047">
                  <a:extLst>
                    <a:ext uri="{9D8B030D-6E8A-4147-A177-3AD203B41FA5}">
                      <a16:colId xmlns:a16="http://schemas.microsoft.com/office/drawing/2014/main" val="3368617186"/>
                    </a:ext>
                  </a:extLst>
                </a:gridCol>
                <a:gridCol w="567545">
                  <a:extLst>
                    <a:ext uri="{9D8B030D-6E8A-4147-A177-3AD203B41FA5}">
                      <a16:colId xmlns:a16="http://schemas.microsoft.com/office/drawing/2014/main" val="1917005495"/>
                    </a:ext>
                  </a:extLst>
                </a:gridCol>
                <a:gridCol w="1409078">
                  <a:extLst>
                    <a:ext uri="{9D8B030D-6E8A-4147-A177-3AD203B41FA5}">
                      <a16:colId xmlns:a16="http://schemas.microsoft.com/office/drawing/2014/main" val="3518935019"/>
                    </a:ext>
                  </a:extLst>
                </a:gridCol>
              </a:tblGrid>
              <a:tr h="0">
                <a:tc>
                  <a:txBody>
                    <a:bodyPr/>
                    <a:lstStyle/>
                    <a:p>
                      <a:pPr algn="l" fontAlgn="ctr"/>
                      <a:r>
                        <a:rPr lang="en-US" sz="1200" b="1" i="0" u="none" strike="noStrike">
                          <a:solidFill>
                            <a:srgbClr val="FFFFFF"/>
                          </a:solidFill>
                          <a:effectLst/>
                          <a:latin typeface="Garamond" panose="02020404030301010803" pitchFamily="18" charset="0"/>
                        </a:rPr>
                        <a:t>FUND RETURNS</a:t>
                      </a:r>
                    </a:p>
                  </a:txBody>
                  <a:tcPr marL="6350" marR="6350" marT="635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200" b="1" i="0" u="none" strike="noStrike">
                          <a:solidFill>
                            <a:srgbClr val="FFFFFF"/>
                          </a:solidFill>
                          <a:effectLst/>
                          <a:latin typeface="Garamond" panose="02020404030301010803" pitchFamily="18" charset="0"/>
                        </a:rPr>
                        <a:t>Jan-25</a:t>
                      </a:r>
                    </a:p>
                  </a:txBody>
                  <a:tcPr marL="6350" marR="6350" marT="635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tc>
                  <a:txBody>
                    <a:bodyPr/>
                    <a:lstStyle/>
                    <a:p>
                      <a:pPr algn="ctr" fontAlgn="ctr"/>
                      <a:r>
                        <a:rPr lang="en-US" sz="1200" b="1" i="0" u="none" strike="noStrike">
                          <a:solidFill>
                            <a:srgbClr val="FFFFFF"/>
                          </a:solidFill>
                          <a:effectLst/>
                          <a:latin typeface="Garamond" panose="02020404030301010803" pitchFamily="18" charset="0"/>
                        </a:rPr>
                        <a:t>Feb-25</a:t>
                      </a:r>
                    </a:p>
                  </a:txBody>
                  <a:tcPr marL="6350" marR="6350" marT="635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6365C"/>
                    </a:solidFill>
                  </a:tcPr>
                </a:tc>
                <a:extLst>
                  <a:ext uri="{0D108BD9-81ED-4DB2-BD59-A6C34878D82A}">
                    <a16:rowId xmlns:a16="http://schemas.microsoft.com/office/drawing/2014/main" val="2452086109"/>
                  </a:ext>
                </a:extLst>
              </a:tr>
              <a:tr h="184150">
                <a:tc>
                  <a:txBody>
                    <a:bodyPr/>
                    <a:lstStyle/>
                    <a:p>
                      <a:pPr algn="l" fontAlgn="b"/>
                      <a:r>
                        <a:rPr lang="en-US" sz="1200" b="0" i="0" u="none" strike="noStrike">
                          <a:solidFill>
                            <a:srgbClr val="000000"/>
                          </a:solidFill>
                          <a:effectLst/>
                          <a:latin typeface="Garamond" panose="02020404030301010803" pitchFamily="18" charset="0"/>
                        </a:rPr>
                        <a:t>Month-on-Month</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-0.30%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-0.15%</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417632563"/>
                  </a:ext>
                </a:extLst>
              </a:tr>
              <a:tr h="184150">
                <a:tc>
                  <a:txBody>
                    <a:bodyPr/>
                    <a:lstStyle/>
                    <a:p>
                      <a:pPr algn="l" fontAlgn="b"/>
                      <a:r>
                        <a:rPr lang="en-US" sz="1200" b="0" i="0" u="none" strike="noStrike">
                          <a:solidFill>
                            <a:srgbClr val="000000"/>
                          </a:solidFill>
                          <a:effectLst/>
                          <a:latin typeface="Garamond" panose="02020404030301010803" pitchFamily="18" charset="0"/>
                        </a:rPr>
                        <a:t>Year-to-date (Annualised)</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1.23%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1.07%</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981758009"/>
                  </a:ext>
                </a:extLst>
              </a:tr>
              <a:tr h="184150">
                <a:tc>
                  <a:txBody>
                    <a:bodyPr/>
                    <a:lstStyle/>
                    <a:p>
                      <a:pPr algn="l" fontAlgn="b"/>
                      <a:r>
                        <a:rPr lang="en-US" sz="1200" b="0" i="0" u="none" strike="noStrike">
                          <a:solidFill>
                            <a:srgbClr val="000000"/>
                          </a:solidFill>
                          <a:effectLst/>
                          <a:latin typeface="Garamond" panose="02020404030301010803" pitchFamily="18" charset="0"/>
                        </a:rPr>
                        <a:t>Inception-to-date</a:t>
                      </a:r>
                    </a:p>
                  </a:txBody>
                  <a:tcPr marL="6350" marR="6350" marT="635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a:solidFill>
                            <a:srgbClr val="000000"/>
                          </a:solidFill>
                          <a:effectLst/>
                          <a:latin typeface="Garamond" panose="02020404030301010803" pitchFamily="18" charset="0"/>
                        </a:rPr>
                        <a:t>49.44%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r" fontAlgn="b"/>
                      <a:r>
                        <a:rPr lang="en-US" sz="1200" b="0" i="0" u="none" strike="noStrike" dirty="0">
                          <a:solidFill>
                            <a:srgbClr val="000000"/>
                          </a:solidFill>
                          <a:effectLst/>
                          <a:latin typeface="Garamond" panose="02020404030301010803" pitchFamily="18" charset="0"/>
                        </a:rPr>
                        <a:t>49.23%</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6842524"/>
                  </a:ext>
                </a:extLst>
              </a:tr>
            </a:tbl>
          </a:graphicData>
        </a:graphic>
      </p:graphicFrame>
    </p:spTree>
    <p:extLst>
      <p:ext uri="{BB962C8B-B14F-4D97-AF65-F5344CB8AC3E}">
        <p14:creationId xmlns:p14="http://schemas.microsoft.com/office/powerpoint/2010/main" val="6171232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3.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4.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4969</TotalTime>
  <Words>3045</Words>
  <Application>Microsoft Office PowerPoint</Application>
  <PresentationFormat>Widescreen</PresentationFormat>
  <Paragraphs>471</Paragraphs>
  <Slides>11</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Meiryo</vt:lpstr>
      <vt:lpstr>Amasis MT Pro</vt:lpstr>
      <vt:lpstr>Amasis MT Pro Medium</vt:lpstr>
      <vt:lpstr>Arial</vt:lpstr>
      <vt:lpstr>Calibri</vt:lpstr>
      <vt:lpstr>Calibri Light</vt:lpstr>
      <vt:lpstr>Garamond</vt:lpstr>
      <vt:lpstr>Trebuchet MS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 invest, kindly make payment to the bank accounts detailed below:</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PAC ASSET MANAGEMENT LTD</dc:title>
  <dc:creator>Bamidele A. Ige</dc:creator>
  <cp:lastModifiedBy>Francis Iyebutemeh</cp:lastModifiedBy>
  <cp:revision>24</cp:revision>
  <cp:lastPrinted>2022-09-15T18:33:47Z</cp:lastPrinted>
  <dcterms:created xsi:type="dcterms:W3CDTF">2017-10-23T15:03:14Z</dcterms:created>
  <dcterms:modified xsi:type="dcterms:W3CDTF">2025-03-10T15:03:29Z</dcterms:modified>
</cp:coreProperties>
</file>